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894"/>
    <p:restoredTop sz="68182"/>
  </p:normalViewPr>
  <p:slideViewPr>
    <p:cSldViewPr snapToGrid="0" snapToObjects="1">
      <p:cViewPr varScale="1">
        <p:scale>
          <a:sx n="75" d="100"/>
          <a:sy n="75" d="100"/>
        </p:scale>
        <p:origin x="28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CAF45-4689-4045-8DD3-B84A94655CE4}" type="datetimeFigureOut">
              <a:rPr lang="en-US" smtClean="0"/>
              <a:t>8/18/20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2DDD0-EF02-5D49-86AE-682933867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88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Wertz, A., 2016.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Pocket Guide To Psychiatry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62DDD0-EF02-5D49-86AE-6829338676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34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62DDD0-EF02-5D49-86AE-6829338676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37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err="1"/>
              <a:t>ddx</a:t>
            </a:r>
            <a:r>
              <a:rPr lang="en-US" dirty="0"/>
              <a:t> of Tremor from Psych perspective</a:t>
            </a:r>
          </a:p>
          <a:p>
            <a:pPr marL="171450" indent="-171450">
              <a:buFontTx/>
              <a:buChar char="-"/>
            </a:pPr>
            <a:r>
              <a:rPr lang="en-US" dirty="0"/>
              <a:t>Parkinson</a:t>
            </a:r>
          </a:p>
          <a:p>
            <a:pPr marL="171450" indent="-171450">
              <a:buFontTx/>
              <a:buChar char="-"/>
            </a:pPr>
            <a:r>
              <a:rPr lang="en-US" dirty="0"/>
              <a:t>Antipsychotic parkinsonism </a:t>
            </a:r>
          </a:p>
          <a:p>
            <a:pPr marL="171450" indent="-171450">
              <a:buFontTx/>
              <a:buChar char="-"/>
            </a:pPr>
            <a:r>
              <a:rPr lang="en-US" dirty="0"/>
              <a:t>Lithium tremor from toxicity? </a:t>
            </a:r>
          </a:p>
          <a:p>
            <a:pPr marL="171450" indent="-171450">
              <a:buFontTx/>
              <a:buChar char="-"/>
            </a:pPr>
            <a:r>
              <a:rPr lang="en-US" dirty="0"/>
              <a:t>Alcohol or Benzo withdrawal </a:t>
            </a:r>
          </a:p>
          <a:p>
            <a:pPr marL="171450" indent="-171450">
              <a:buFontTx/>
              <a:buChar char="-"/>
            </a:pPr>
            <a:r>
              <a:rPr lang="en-US" dirty="0"/>
              <a:t>Stimulant intoxication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62DDD0-EF02-5D49-86AE-6829338676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99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Wertz, A., 2016.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Pocket Guide To Psychiatry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62DDD0-EF02-5D49-86AE-6829338676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85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62DDD0-EF02-5D49-86AE-6829338676D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00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58BE0-0E56-DD4B-8C87-AF5339662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E6A69A-4807-A247-B7A3-237CA22FE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7365D-9153-0047-BF31-F16A70B3E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2D7BA-E225-6941-B688-F83ABBF0A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AE698-E750-8040-89B8-95CEE3369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3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82785-BB23-5C4E-A5B9-7294A1156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E72C1-B70D-3649-9F4B-54BF4680C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05EAA-B5A4-2F4B-918A-51B17D36A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5A68A-633D-9F4E-BF80-D7A62A1C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FD83C-F97F-0540-8DC5-55E4C4DF2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60FBE2-AEAD-7E45-920C-FDB7F7BFE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795C79-DA92-ED4E-B79C-2224ECDDD1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77A38-B7A7-9540-84A9-076FC7248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CFE50-46C7-874A-B6FA-F29993B1C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61F1D-378F-034E-BA25-86E3B78E1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74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BA298-E0AE-FA47-B7D9-B5DE53DA7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5CD9F-107D-A249-AA52-10C4D8AF6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760A6-D74E-0F40-B6C0-33B988219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F56FE-A784-9C43-9DCF-EDDEEFDB3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79E25-40E9-CA4C-9FCA-3F8512671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88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BA65B-4602-FE4A-AD88-71683BEAE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BCF24E-4E1F-C04E-8571-D18EFC4EC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96052-61C0-B04A-8FEB-4D3DE8EDA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A509E-B40D-4446-8E21-AB023DCBC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90E62-A020-244F-9267-3A114BB67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25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DDC97-A9A3-E24A-8074-65A72596B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515C1-111F-A94D-818F-C6273CD34C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E668AC-B396-5A4C-992E-2160FA0CC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A2EBA-9749-D24B-B5B1-966B9E309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1DB6A-2703-7942-AF83-EAFC228FB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83F93C-A489-2648-8FD1-1D6E52DC1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1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E98D4-429D-0D47-AA93-7E27B172D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7FB97-338B-204A-9E58-50A83A591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A2F76-FB71-274F-A946-BACABB494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27C46A-6C99-7548-877B-57CF79576F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5E64CE-E614-D343-BFB4-7BDD2D904C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8F2B18-FD54-C345-B4A2-EC2E26B71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EAE1A4-56D7-0D40-BE37-17EC942A0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1724A3-C720-5A4B-A33D-E080AC3A8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7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4D82A-C5FF-9B44-9124-721F2ABC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0D3BC2-8DE0-C240-AD10-95450DBBF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9BE2FD-67B0-174C-96E2-6B9E65C11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9A8307-51F0-EB4A-84B7-D55C09E0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5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2EA921-B478-4148-9CBB-8B12977E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94BF42-1FB7-C14B-A41A-CCC1FCBCB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A9406-8A22-6F47-8A5C-BDD9DF718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91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C6F03-9C87-E248-86CF-6D12FF6F4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3E2FB-FFF3-DE48-99EE-EEB45ACF3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AC8F9-30C3-334D-9A57-256ABC7FE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07E1B-A7B8-6242-9C48-9A99AD8C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5E3AE-6E5F-7B47-950B-99E4C8FE5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B38488-0C7D-C944-A7DA-8670DD3C0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01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9626F-2797-BE4A-8968-A7C862E06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6FC61-0BC8-E14A-B19E-18D554991C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B877BE-FEE7-3441-ABED-202348A13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7D508-D159-AE45-B3D6-D7CA877CA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E116F1-AD10-B748-89AF-2756A927C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D488E-34C9-EE4E-94FB-3BFCF78A7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13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60DAF3-036F-0548-8A1F-51CB0C67A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E8107-1EE7-2341-B7A0-DCF0A3418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EABAF-B3A6-9244-A35A-BB56941E37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7A2D4-6FBF-8E4E-877A-B7C58B4FC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A8973-EB79-8A49-9072-E3A94F00F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132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6539DB-5DE5-A14C-AE9B-CEF045DE04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Mental Status Exam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76479A-E90E-6D4C-8BCB-602694EF5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Kevin Ha, MD </a:t>
            </a:r>
          </a:p>
        </p:txBody>
      </p:sp>
    </p:spTree>
    <p:extLst>
      <p:ext uri="{BB962C8B-B14F-4D97-AF65-F5344CB8AC3E}">
        <p14:creationId xmlns:p14="http://schemas.microsoft.com/office/powerpoint/2010/main" val="730760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F8113-9DB1-474E-A2A1-A7777D01D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849" y="18255"/>
            <a:ext cx="10515600" cy="1325563"/>
          </a:xfrm>
        </p:spPr>
        <p:txBody>
          <a:bodyPr/>
          <a:lstStyle/>
          <a:p>
            <a:r>
              <a:rPr lang="en-US" dirty="0"/>
              <a:t>Affect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190CA-E965-1345-95FF-718842DA2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1343818"/>
            <a:ext cx="10818541" cy="5101587"/>
          </a:xfrm>
        </p:spPr>
        <p:txBody>
          <a:bodyPr>
            <a:normAutofit fontScale="92500"/>
          </a:bodyPr>
          <a:lstStyle/>
          <a:p>
            <a:r>
              <a:rPr lang="en-US" dirty="0"/>
              <a:t>What do you observe in terms of the general state? Radio station</a:t>
            </a:r>
          </a:p>
          <a:p>
            <a:pPr lvl="1"/>
            <a:r>
              <a:rPr lang="en-US" dirty="0"/>
              <a:t>Dysphoric (sad) vs Euthymic (neutral) vs Euphoric (happy) </a:t>
            </a:r>
          </a:p>
          <a:p>
            <a:pPr lvl="1"/>
            <a:r>
              <a:rPr lang="en-US" dirty="0"/>
              <a:t>Anxious? Irritable? Excited? Annoyed? Frustrated</a:t>
            </a:r>
          </a:p>
          <a:p>
            <a:pPr lvl="1"/>
            <a:endParaRPr lang="en-US" dirty="0"/>
          </a:p>
          <a:p>
            <a:r>
              <a:rPr lang="en-US" dirty="0"/>
              <a:t>What do you observe in terms of the range? Volume </a:t>
            </a:r>
          </a:p>
          <a:p>
            <a:pPr lvl="1"/>
            <a:r>
              <a:rPr lang="en-US" dirty="0"/>
              <a:t>Blunted = diminished emotional expression more severe than restrict/constricted</a:t>
            </a:r>
          </a:p>
          <a:p>
            <a:pPr lvl="1"/>
            <a:r>
              <a:rPr lang="en-US" dirty="0"/>
              <a:t>Restricted = Decrease in range </a:t>
            </a:r>
          </a:p>
          <a:p>
            <a:pPr lvl="1"/>
            <a:r>
              <a:rPr lang="en-US" dirty="0"/>
              <a:t>Constricted = Stuck on one affect</a:t>
            </a:r>
          </a:p>
          <a:p>
            <a:pPr lvl="1"/>
            <a:r>
              <a:rPr lang="en-US" dirty="0"/>
              <a:t>Normal range: smiles at jokes, cries when sad</a:t>
            </a:r>
          </a:p>
          <a:p>
            <a:pPr lvl="1"/>
            <a:r>
              <a:rPr lang="en-US" dirty="0"/>
              <a:t>Labile = varies out of proportion to conversation </a:t>
            </a:r>
          </a:p>
          <a:p>
            <a:pPr lvl="1"/>
            <a:r>
              <a:rPr lang="en-US" dirty="0"/>
              <a:t>Flat = pathognomonic for schizophrenia (neg </a:t>
            </a:r>
            <a:r>
              <a:rPr lang="en-US" dirty="0" err="1"/>
              <a:t>sx</a:t>
            </a:r>
            <a:r>
              <a:rPr lang="en-US" dirty="0"/>
              <a:t>), severe parkinsonism</a:t>
            </a:r>
          </a:p>
          <a:p>
            <a:pPr lvl="2"/>
            <a:r>
              <a:rPr lang="en-US" dirty="0"/>
              <a:t>Note pt just has flat affect can’t say they have a dysphoric flat affect </a:t>
            </a:r>
          </a:p>
          <a:p>
            <a:r>
              <a:rPr lang="en-US" dirty="0"/>
              <a:t>Is it congruent with their mood or appropriate to the conversation?</a:t>
            </a:r>
          </a:p>
        </p:txBody>
      </p:sp>
    </p:spTree>
    <p:extLst>
      <p:ext uri="{BB962C8B-B14F-4D97-AF65-F5344CB8AC3E}">
        <p14:creationId xmlns:p14="http://schemas.microsoft.com/office/powerpoint/2010/main" val="3249510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CAD66-0257-1B4D-954B-7BD1AB43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Thought Process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3C0FE-50F8-7C45-A9C4-99BAF8F37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 Though Process (linear </a:t>
            </a:r>
            <a:r>
              <a:rPr lang="en-US"/>
              <a:t>and logical): </a:t>
            </a:r>
            <a:r>
              <a:rPr lang="en-US" dirty="0"/>
              <a:t>A/B/C</a:t>
            </a:r>
          </a:p>
          <a:p>
            <a:r>
              <a:rPr lang="en-US" dirty="0"/>
              <a:t>Tangential: Wanders around and never comes back (A/B)</a:t>
            </a:r>
          </a:p>
          <a:p>
            <a:r>
              <a:rPr lang="en-US" dirty="0"/>
              <a:t>Circumstantial: Takes awhile but gets to the point (A/B/~~C)</a:t>
            </a:r>
          </a:p>
          <a:p>
            <a:r>
              <a:rPr lang="en-US" dirty="0"/>
              <a:t>Loosing of associations: string of loosely related things (~A/~B)</a:t>
            </a:r>
          </a:p>
          <a:p>
            <a:r>
              <a:rPr lang="en-US" dirty="0"/>
              <a:t>Flight of Ideas: string of unconnected things </a:t>
            </a:r>
          </a:p>
          <a:p>
            <a:r>
              <a:rPr lang="en-US" dirty="0"/>
              <a:t>Clanging: Rhyming stuff </a:t>
            </a:r>
          </a:p>
          <a:p>
            <a:r>
              <a:rPr lang="en-US" dirty="0"/>
              <a:t>Word Salad: Bunch of random things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073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1F3D-D014-0F44-9E89-7D9CEACB6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942" y="18255"/>
            <a:ext cx="10515600" cy="1325563"/>
          </a:xfrm>
        </p:spPr>
        <p:txBody>
          <a:bodyPr/>
          <a:lstStyle/>
          <a:p>
            <a:r>
              <a:rPr lang="en-US" dirty="0"/>
              <a:t>Thought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F90E2-DBF3-E342-B749-585584A68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65" y="1159727"/>
            <a:ext cx="10928195" cy="53748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Hallucinations: Stimuli that isn’t there </a:t>
            </a:r>
          </a:p>
          <a:p>
            <a:pPr lvl="1"/>
            <a:r>
              <a:rPr lang="en-US" dirty="0"/>
              <a:t>Visual? Auditory? Tactile? Olfactory?</a:t>
            </a:r>
          </a:p>
          <a:p>
            <a:r>
              <a:rPr lang="en-US" dirty="0"/>
              <a:t>Illusions: Misinterpretation of sights/sounds (thinking radio static is a voice) </a:t>
            </a:r>
          </a:p>
          <a:p>
            <a:r>
              <a:rPr lang="en-US" dirty="0"/>
              <a:t>Delusions: Fixed, false beliefs that are not too bizarre </a:t>
            </a:r>
          </a:p>
          <a:p>
            <a:pPr lvl="1"/>
            <a:r>
              <a:rPr lang="en-US" dirty="0"/>
              <a:t>Control: outside forces control actions</a:t>
            </a:r>
          </a:p>
          <a:p>
            <a:pPr lvl="1"/>
            <a:r>
              <a:rPr lang="en-US" dirty="0"/>
              <a:t>Erotic</a:t>
            </a:r>
          </a:p>
          <a:p>
            <a:pPr lvl="1"/>
            <a:r>
              <a:rPr lang="en-US" dirty="0"/>
              <a:t>Grandiose: Inflated sense of power, wealth, self-worth </a:t>
            </a:r>
          </a:p>
          <a:p>
            <a:pPr lvl="1"/>
            <a:r>
              <a:rPr lang="en-US" dirty="0"/>
              <a:t>Somatic: pt thinks they have a physical defect</a:t>
            </a:r>
          </a:p>
          <a:p>
            <a:pPr lvl="1"/>
            <a:r>
              <a:rPr lang="en-US" dirty="0"/>
              <a:t>Reference: unrelated events apply to them</a:t>
            </a:r>
          </a:p>
          <a:p>
            <a:pPr lvl="1"/>
            <a:r>
              <a:rPr lang="en-US" dirty="0"/>
              <a:t>Persecutory: others trying to cause harm </a:t>
            </a:r>
          </a:p>
          <a:p>
            <a:pPr lvl="1"/>
            <a:r>
              <a:rPr lang="en-US" dirty="0"/>
              <a:t>Thought insertion (your thoughts aren’t your own), thought broadcasting (others read your mind) </a:t>
            </a:r>
          </a:p>
          <a:p>
            <a:r>
              <a:rPr lang="en-US" dirty="0"/>
              <a:t>Paranoia</a:t>
            </a:r>
          </a:p>
          <a:p>
            <a:r>
              <a:rPr lang="en-US" dirty="0"/>
              <a:t>Thought blocking: you can’t finish your own thoughts</a:t>
            </a:r>
          </a:p>
          <a:p>
            <a:r>
              <a:rPr lang="en-US" dirty="0"/>
              <a:t>HI/SI</a:t>
            </a:r>
          </a:p>
        </p:txBody>
      </p:sp>
    </p:spTree>
    <p:extLst>
      <p:ext uri="{BB962C8B-B14F-4D97-AF65-F5344CB8AC3E}">
        <p14:creationId xmlns:p14="http://schemas.microsoft.com/office/powerpoint/2010/main" val="1858720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30F96-C997-294E-81BF-24E3D2247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0"/>
            <a:ext cx="10515600" cy="869795"/>
          </a:xfrm>
        </p:spPr>
        <p:txBody>
          <a:bodyPr/>
          <a:lstStyle/>
          <a:p>
            <a:r>
              <a:rPr lang="en-US" dirty="0"/>
              <a:t>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35A28-25AF-684A-99E0-3335F1EDC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067" y="869795"/>
            <a:ext cx="11175999" cy="576807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Dementia:</a:t>
            </a:r>
          </a:p>
          <a:p>
            <a:pPr lvl="1"/>
            <a:r>
              <a:rPr lang="en-US" dirty="0"/>
              <a:t>Executive function? Planning/visuospatial skills</a:t>
            </a:r>
          </a:p>
          <a:p>
            <a:pPr lvl="1"/>
            <a:r>
              <a:rPr lang="en-US" dirty="0"/>
              <a:t>Language </a:t>
            </a:r>
          </a:p>
          <a:p>
            <a:pPr lvl="1"/>
            <a:r>
              <a:rPr lang="en-US" dirty="0"/>
              <a:t>Memory</a:t>
            </a:r>
          </a:p>
          <a:p>
            <a:pPr lvl="1"/>
            <a:r>
              <a:rPr lang="en-US" dirty="0"/>
              <a:t>Recognition </a:t>
            </a:r>
          </a:p>
          <a:p>
            <a:pPr lvl="1"/>
            <a:r>
              <a:rPr lang="en-US" dirty="0"/>
              <a:t>Coordination</a:t>
            </a:r>
          </a:p>
          <a:p>
            <a:r>
              <a:rPr lang="en-US" dirty="0"/>
              <a:t>Delirium</a:t>
            </a:r>
          </a:p>
          <a:p>
            <a:pPr lvl="1"/>
            <a:r>
              <a:rPr lang="en-US" dirty="0"/>
              <a:t>Attention level (wax/waning?) </a:t>
            </a:r>
          </a:p>
          <a:p>
            <a:pPr lvl="1"/>
            <a:r>
              <a:rPr lang="en-US" dirty="0"/>
              <a:t>Disorientation </a:t>
            </a:r>
          </a:p>
          <a:p>
            <a:pPr lvl="1"/>
            <a:r>
              <a:rPr lang="en-US" dirty="0"/>
              <a:t>Look for underlying cause </a:t>
            </a:r>
          </a:p>
          <a:p>
            <a:r>
              <a:rPr lang="en-US" dirty="0"/>
              <a:t>Things can test: Recall (3 things: short, immediate, long), serial 7s, Mini-Cog vs MOCA</a:t>
            </a:r>
          </a:p>
          <a:p>
            <a:r>
              <a:rPr lang="en-US" dirty="0"/>
              <a:t>Assess memory, orientation, level of attention</a:t>
            </a:r>
          </a:p>
          <a:p>
            <a:pPr lvl="1"/>
            <a:r>
              <a:rPr lang="en-US" dirty="0"/>
              <a:t>Orientation to time/place/person </a:t>
            </a:r>
          </a:p>
          <a:p>
            <a:pPr lvl="1"/>
            <a:r>
              <a:rPr lang="en-US" dirty="0"/>
              <a:t>Memory</a:t>
            </a:r>
          </a:p>
          <a:p>
            <a:pPr lvl="2"/>
            <a:r>
              <a:rPr lang="en-US" sz="1600" dirty="0"/>
              <a:t>Very short-term: immediate registration (repeat back immediately a series of three objects) -&gt; warm pt they will be asked again in 3-5minutes </a:t>
            </a:r>
          </a:p>
          <a:p>
            <a:pPr lvl="2"/>
            <a:r>
              <a:rPr lang="en-US" sz="1600" dirty="0"/>
              <a:t>Short-term : recall of words 3-5 minutes later </a:t>
            </a:r>
          </a:p>
          <a:p>
            <a:pPr lvl="2"/>
            <a:r>
              <a:rPr lang="en-US" sz="1600" dirty="0"/>
              <a:t>Long-Term : recall events past several days as well as more remote information </a:t>
            </a:r>
          </a:p>
          <a:p>
            <a:pPr lvl="1"/>
            <a:r>
              <a:rPr lang="en-US" dirty="0"/>
              <a:t>Attention: name five things that start with the letter D </a:t>
            </a:r>
          </a:p>
        </p:txBody>
      </p:sp>
    </p:spTree>
    <p:extLst>
      <p:ext uri="{BB962C8B-B14F-4D97-AF65-F5344CB8AC3E}">
        <p14:creationId xmlns:p14="http://schemas.microsoft.com/office/powerpoint/2010/main" val="1705563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7FD44-136E-B54E-96E9-FE6DF7914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Thinking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175FB-5CE1-1C49-8247-C6747917E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Interpretation of proverbs ”Don’t cry over spilled milk” OR ask pt to describe how “an apple and an orange are alike”</a:t>
            </a:r>
          </a:p>
        </p:txBody>
      </p:sp>
    </p:spTree>
    <p:extLst>
      <p:ext uri="{BB962C8B-B14F-4D97-AF65-F5344CB8AC3E}">
        <p14:creationId xmlns:p14="http://schemas.microsoft.com/office/powerpoint/2010/main" val="3175883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E2F8A-E3F1-E048-BFF9-0000084ED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B0682-649E-3C40-B1F2-7E17400F6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Awareness of your situation or condition </a:t>
            </a:r>
          </a:p>
          <a:p>
            <a:pPr lvl="1"/>
            <a:r>
              <a:rPr lang="en-US" sz="3200" dirty="0"/>
              <a:t>Do they understand their medical condition?</a:t>
            </a:r>
          </a:p>
          <a:p>
            <a:pPr lvl="2"/>
            <a:r>
              <a:rPr lang="en-US" sz="2800" dirty="0"/>
              <a:t>“Do you believe that you are mentally ill?” or “Do you believe you need tx?” </a:t>
            </a:r>
          </a:p>
          <a:p>
            <a:pPr lvl="1"/>
            <a:r>
              <a:rPr lang="en-US" sz="3200" dirty="0"/>
              <a:t>Do they understand the social and psychological contributions to their condition? </a:t>
            </a:r>
          </a:p>
          <a:p>
            <a:pPr lvl="1"/>
            <a:r>
              <a:rPr lang="en-US" sz="3200" dirty="0"/>
              <a:t>Recognize signs and sx as part of their dz?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02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AE070-2356-AE4D-8D6C-D566EDBAA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D0771-7CD3-7248-BD44-29472FF80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Can the individual understand the consequences/risks of their behavior and thus make decisions to address that for themselves and others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16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A4D71-EEB4-354E-8A0F-EBBE10677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29" y="-25959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Components of the MSE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EE899-D1B5-6047-B2AA-8BDF1A556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2017" y="4648008"/>
            <a:ext cx="8777756" cy="180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700" dirty="0"/>
              <a:t>Thought process: Coherent? Logical? Goal-Directed? </a:t>
            </a:r>
          </a:p>
          <a:p>
            <a:pPr marL="0" indent="0">
              <a:buNone/>
            </a:pPr>
            <a:r>
              <a:rPr lang="en-US" sz="2700" dirty="0"/>
              <a:t>Thought Content: Perceptions, delusions, SI/HI/AVH</a:t>
            </a:r>
          </a:p>
          <a:p>
            <a:pPr marL="0" indent="0">
              <a:buNone/>
            </a:pPr>
            <a:r>
              <a:rPr lang="en-US" sz="2700" dirty="0"/>
              <a:t>Abstract Thinking </a:t>
            </a:r>
          </a:p>
          <a:p>
            <a:pPr marL="0" indent="0">
              <a:buNone/>
            </a:pPr>
            <a:r>
              <a:rPr lang="en-US" sz="2700" dirty="0"/>
              <a:t>Insight/Judgement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27F22F-80D8-9F4C-86AD-BA94B9D11102}"/>
              </a:ext>
            </a:extLst>
          </p:cNvPr>
          <p:cNvSpPr txBox="1"/>
          <p:nvPr/>
        </p:nvSpPr>
        <p:spPr>
          <a:xfrm>
            <a:off x="553279" y="676098"/>
            <a:ext cx="5698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AM</a:t>
            </a:r>
          </a:p>
          <a:p>
            <a:r>
              <a:rPr lang="en-US" sz="6000" dirty="0"/>
              <a:t>S</a:t>
            </a:r>
          </a:p>
          <a:p>
            <a:r>
              <a:rPr lang="en-US" sz="6000" dirty="0"/>
              <a:t>I</a:t>
            </a:r>
          </a:p>
          <a:p>
            <a:r>
              <a:rPr lang="en-US" sz="8000" dirty="0"/>
              <a:t>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6A4220-6F71-474D-AE7E-6862F8A6AED9}"/>
              </a:ext>
            </a:extLst>
          </p:cNvPr>
          <p:cNvSpPr/>
          <p:nvPr/>
        </p:nvSpPr>
        <p:spPr>
          <a:xfrm>
            <a:off x="1672017" y="963506"/>
            <a:ext cx="4579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Appearance, Behavior, Speech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C34584-E3DB-BF4F-974F-E118626E7CE8}"/>
              </a:ext>
            </a:extLst>
          </p:cNvPr>
          <p:cNvSpPr/>
          <p:nvPr/>
        </p:nvSpPr>
        <p:spPr>
          <a:xfrm>
            <a:off x="1672017" y="1789950"/>
            <a:ext cx="35431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Mood, Affect, Labile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E57F79-DCF1-C349-BCF8-6F499AD1E82F}"/>
              </a:ext>
            </a:extLst>
          </p:cNvPr>
          <p:cNvSpPr/>
          <p:nvPr/>
        </p:nvSpPr>
        <p:spPr>
          <a:xfrm>
            <a:off x="1672017" y="2796058"/>
            <a:ext cx="44410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Sensorium: A/O, Memory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16E7C4-BB61-9747-AD0D-312B289E0A73}"/>
              </a:ext>
            </a:extLst>
          </p:cNvPr>
          <p:cNvSpPr/>
          <p:nvPr/>
        </p:nvSpPr>
        <p:spPr>
          <a:xfrm>
            <a:off x="1672017" y="3722033"/>
            <a:ext cx="36036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Intellectual Function</a:t>
            </a:r>
          </a:p>
        </p:txBody>
      </p:sp>
    </p:spTree>
    <p:extLst>
      <p:ext uri="{BB962C8B-B14F-4D97-AF65-F5344CB8AC3E}">
        <p14:creationId xmlns:p14="http://schemas.microsoft.com/office/powerpoint/2010/main" val="2720562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33662-5B38-0248-9D52-F47B8DAE0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ADC4-9B75-1547-AC3D-F67F50B95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Clothing: casual, formal, dirty vs clean, torn, stained </a:t>
            </a:r>
          </a:p>
          <a:p>
            <a:pPr lvl="1"/>
            <a:r>
              <a:rPr lang="en-US" dirty="0"/>
              <a:t>Important to understand tx (e.g. well-dressed psychotic pt probably has a stronger social system than otherwise)</a:t>
            </a:r>
          </a:p>
          <a:p>
            <a:r>
              <a:rPr lang="en-US" dirty="0"/>
              <a:t>Grooming: cleanliness, make-up/hair, dentition </a:t>
            </a:r>
          </a:p>
          <a:p>
            <a:r>
              <a:rPr lang="en-US" dirty="0"/>
              <a:t>Body Habitus: Important when considering SE of Meds </a:t>
            </a:r>
          </a:p>
          <a:p>
            <a:r>
              <a:rPr lang="en-US" dirty="0"/>
              <a:t>Scars/Injuries: Questionable self-harm or history of it? </a:t>
            </a:r>
          </a:p>
          <a:p>
            <a:r>
              <a:rPr lang="en-US" dirty="0"/>
              <a:t>Current location </a:t>
            </a:r>
          </a:p>
          <a:p>
            <a:r>
              <a:rPr lang="en-US" dirty="0"/>
              <a:t>Odor</a:t>
            </a:r>
          </a:p>
          <a:p>
            <a:r>
              <a:rPr lang="en-US" dirty="0"/>
              <a:t>Track Marks </a:t>
            </a:r>
          </a:p>
        </p:txBody>
      </p:sp>
    </p:spTree>
    <p:extLst>
      <p:ext uri="{BB962C8B-B14F-4D97-AF65-F5344CB8AC3E}">
        <p14:creationId xmlns:p14="http://schemas.microsoft.com/office/powerpoint/2010/main" val="2600659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D3FD5-188C-A047-9191-ED71521A6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how to present appearance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7EF0C-2EA4-BB44-9743-956977AE9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Casually dressed, fair and appropriate grooming, well-healing scar on L forearm.</a:t>
            </a:r>
          </a:p>
          <a:p>
            <a:pPr marL="0" indent="0">
              <a:buNone/>
            </a:pPr>
            <a:r>
              <a:rPr lang="en-US" dirty="0"/>
              <a:t>2. Obese woman in a wheelchair missing left leg below the knee</a:t>
            </a:r>
          </a:p>
          <a:p>
            <a:pPr marL="0" indent="0">
              <a:buNone/>
            </a:pPr>
            <a:r>
              <a:rPr lang="en-US" dirty="0"/>
              <a:t>3. Lying in hospital bed in hospital gown, intubated with five-point restraints</a:t>
            </a:r>
          </a:p>
        </p:txBody>
      </p:sp>
    </p:spTree>
    <p:extLst>
      <p:ext uri="{BB962C8B-B14F-4D97-AF65-F5344CB8AC3E}">
        <p14:creationId xmlns:p14="http://schemas.microsoft.com/office/powerpoint/2010/main" val="957685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72399-023B-0543-B5AA-A775949B9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035" y="0"/>
            <a:ext cx="10515600" cy="1325563"/>
          </a:xfrm>
        </p:spPr>
        <p:txBody>
          <a:bodyPr/>
          <a:lstStyle/>
          <a:p>
            <a:r>
              <a:rPr lang="en-US" dirty="0"/>
              <a:t>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FC753-C112-CD45-9458-E1950CE2C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1092820"/>
            <a:ext cx="11262732" cy="5419492"/>
          </a:xfrm>
        </p:spPr>
        <p:txBody>
          <a:bodyPr>
            <a:normAutofit/>
          </a:bodyPr>
          <a:lstStyle/>
          <a:p>
            <a:r>
              <a:rPr lang="en-US" sz="2400" dirty="0"/>
              <a:t>Calm and cooperative? </a:t>
            </a:r>
          </a:p>
          <a:p>
            <a:r>
              <a:rPr lang="en-US" sz="2400" dirty="0"/>
              <a:t>Irritable/Impatient/angry? Level of agitation?</a:t>
            </a:r>
          </a:p>
          <a:p>
            <a:r>
              <a:rPr lang="en-US" sz="2400" dirty="0"/>
              <a:t>Is pt falling asleep during the interview? </a:t>
            </a:r>
          </a:p>
          <a:p>
            <a:r>
              <a:rPr lang="en-US" sz="2400" dirty="0"/>
              <a:t>Psychomotor agitation or retardation</a:t>
            </a:r>
          </a:p>
          <a:p>
            <a:pPr lvl="1"/>
            <a:r>
              <a:rPr lang="en-US" sz="2000" dirty="0"/>
              <a:t>Changes to thought and physical movement </a:t>
            </a:r>
          </a:p>
          <a:p>
            <a:pPr lvl="1"/>
            <a:r>
              <a:rPr lang="en-US" sz="2000" dirty="0"/>
              <a:t>Can involve slowing/rapid of physical and emotional reactions includes speech and affect</a:t>
            </a:r>
          </a:p>
          <a:p>
            <a:r>
              <a:rPr lang="en-US" sz="2400" dirty="0"/>
              <a:t>Any motor tics present?</a:t>
            </a:r>
          </a:p>
          <a:p>
            <a:r>
              <a:rPr lang="en-US" sz="2400" dirty="0"/>
              <a:t>Any tremors?</a:t>
            </a:r>
          </a:p>
          <a:p>
            <a:r>
              <a:rPr lang="en-US" sz="2400" dirty="0"/>
              <a:t>Eye Contact: intense, appropriate, “looks down,” avoids</a:t>
            </a:r>
          </a:p>
          <a:p>
            <a:r>
              <a:rPr lang="en-US" sz="2400" dirty="0"/>
              <a:t>Gait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922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BD81C-CA90-8746-8B06-68D03E716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Behavior: Psychomotor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43931-44BE-1243-831C-982DE3598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Agitation: pacing around a room, uncontrolled tongue movement, wringing hand, ripping/tearing</a:t>
            </a:r>
          </a:p>
          <a:p>
            <a:pPr lvl="1"/>
            <a:r>
              <a:rPr lang="en-US" sz="3200" dirty="0" err="1"/>
              <a:t>DDx</a:t>
            </a:r>
            <a:r>
              <a:rPr lang="en-US" sz="3200" dirty="0"/>
              <a:t>: ADHD, manic pt, anxious pt, pt who are high on stimulants</a:t>
            </a:r>
          </a:p>
          <a:p>
            <a:endParaRPr lang="en-US" sz="3600" dirty="0"/>
          </a:p>
          <a:p>
            <a:r>
              <a:rPr lang="en-US" sz="3600" dirty="0"/>
              <a:t>Retardation: slowing down thought, reduction of physical movements </a:t>
            </a:r>
          </a:p>
          <a:p>
            <a:pPr lvl="1"/>
            <a:r>
              <a:rPr lang="en-US" sz="3200" dirty="0" err="1"/>
              <a:t>DDx</a:t>
            </a:r>
            <a:r>
              <a:rPr lang="en-US" sz="3200" dirty="0"/>
              <a:t>: MDD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987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063DB-8B35-9F45-8B89-B6F87223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44" y="18255"/>
            <a:ext cx="10515600" cy="1325563"/>
          </a:xfrm>
        </p:spPr>
        <p:txBody>
          <a:bodyPr/>
          <a:lstStyle/>
          <a:p>
            <a:r>
              <a:rPr lang="en-US" dirty="0"/>
              <a:t>Behavior: Tremors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190C9-CAC1-0346-8724-C36019CB5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244" y="1137424"/>
            <a:ext cx="11028556" cy="5039539"/>
          </a:xfrm>
        </p:spPr>
        <p:txBody>
          <a:bodyPr>
            <a:normAutofit/>
          </a:bodyPr>
          <a:lstStyle/>
          <a:p>
            <a:r>
              <a:rPr lang="en-US" dirty="0"/>
              <a:t>Resting Tremor</a:t>
            </a:r>
          </a:p>
          <a:p>
            <a:pPr lvl="1"/>
            <a:r>
              <a:rPr lang="en-US" dirty="0"/>
              <a:t>”Pill-rolling” seen in Parkinson </a:t>
            </a:r>
            <a:r>
              <a:rPr lang="en-US" dirty="0" err="1"/>
              <a:t>Dz</a:t>
            </a:r>
            <a:endParaRPr lang="en-US" dirty="0"/>
          </a:p>
          <a:p>
            <a:pPr lvl="2"/>
            <a:r>
              <a:rPr lang="en-US" dirty="0"/>
              <a:t>See with rigidity, bradykinesia, postural instability </a:t>
            </a:r>
          </a:p>
          <a:p>
            <a:pPr lvl="1"/>
            <a:r>
              <a:rPr lang="en-US" dirty="0"/>
              <a:t>Improved by Action</a:t>
            </a:r>
          </a:p>
          <a:p>
            <a:pPr lvl="1"/>
            <a:r>
              <a:rPr lang="en-US" dirty="0" err="1"/>
              <a:t>Mgmt</a:t>
            </a:r>
            <a:r>
              <a:rPr lang="en-US" dirty="0"/>
              <a:t> = dopaminergic agents </a:t>
            </a:r>
          </a:p>
          <a:p>
            <a:endParaRPr lang="en-US" dirty="0"/>
          </a:p>
          <a:p>
            <a:r>
              <a:rPr lang="en-US" dirty="0"/>
              <a:t>Action Tremor </a:t>
            </a:r>
          </a:p>
          <a:p>
            <a:pPr lvl="1"/>
            <a:r>
              <a:rPr lang="en-US" dirty="0"/>
              <a:t>Essential (very fine) worse with voluntary mvmt, improved w/ EtOH, </a:t>
            </a:r>
            <a:r>
              <a:rPr lang="en-US" dirty="0" err="1"/>
              <a:t>BBlocker</a:t>
            </a:r>
            <a:endParaRPr lang="en-US" dirty="0"/>
          </a:p>
          <a:p>
            <a:pPr lvl="1"/>
            <a:r>
              <a:rPr lang="en-US" dirty="0"/>
              <a:t>Physiologic (very fine) worse with stress</a:t>
            </a:r>
          </a:p>
          <a:p>
            <a:pPr lvl="1"/>
            <a:r>
              <a:rPr lang="en-US" dirty="0"/>
              <a:t>Intention tremor (coarse) often 2/2 lesion (stroke, trauma, MS), will zigzag toward target. Will have </a:t>
            </a:r>
            <a:r>
              <a:rPr lang="en-US" dirty="0" err="1"/>
              <a:t>abnl</a:t>
            </a:r>
            <a:r>
              <a:rPr lang="en-US" dirty="0"/>
              <a:t> accompanying neuro exam (e.g. ataxia, hypotonia, Gait instability,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1926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81A2A-434A-4C4E-9983-60C699C8B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E967-F066-4245-93B4-5B17284AA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Rate: speed</a:t>
            </a:r>
          </a:p>
          <a:p>
            <a:pPr lvl="1"/>
            <a:r>
              <a:rPr lang="en-US" sz="2800" dirty="0"/>
              <a:t>Fast: think stimulant use</a:t>
            </a:r>
          </a:p>
          <a:p>
            <a:pPr lvl="1"/>
            <a:r>
              <a:rPr lang="en-US" sz="2800" dirty="0"/>
              <a:t>Pressured (hard to interrupt): think mania </a:t>
            </a:r>
          </a:p>
          <a:p>
            <a:pPr lvl="1"/>
            <a:r>
              <a:rPr lang="en-US" sz="2800" dirty="0"/>
              <a:t>Slow: Think major depressive episode vs Parkinson Dz</a:t>
            </a:r>
          </a:p>
          <a:p>
            <a:r>
              <a:rPr lang="en-US" sz="3200" dirty="0"/>
              <a:t>Rhythm: prosody (rhyme) and slurring, latency</a:t>
            </a:r>
          </a:p>
          <a:p>
            <a:r>
              <a:rPr lang="en-US" sz="3200" dirty="0"/>
              <a:t>Volume: Normal, soft, loud?</a:t>
            </a:r>
          </a:p>
          <a:p>
            <a:r>
              <a:rPr lang="en-US" sz="3200" dirty="0"/>
              <a:t>Content: any aphasias, perseveration (repeat self), echolalia?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40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AD9B1-62C8-2D48-A626-5C23C9A2A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C8BA6-C916-954A-854F-E3C049BCC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quotes of what the patient says</a:t>
            </a:r>
          </a:p>
        </p:txBody>
      </p:sp>
    </p:spTree>
    <p:extLst>
      <p:ext uri="{BB962C8B-B14F-4D97-AF65-F5344CB8AC3E}">
        <p14:creationId xmlns:p14="http://schemas.microsoft.com/office/powerpoint/2010/main" val="2602060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1040</Words>
  <Application>Microsoft Macintosh PowerPoint</Application>
  <PresentationFormat>Widescreen</PresentationFormat>
  <Paragraphs>145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Mental Status Exam</vt:lpstr>
      <vt:lpstr>Components of the MSE</vt:lpstr>
      <vt:lpstr>Appearance</vt:lpstr>
      <vt:lpstr>Examples of how to present appearance</vt:lpstr>
      <vt:lpstr>Behavior</vt:lpstr>
      <vt:lpstr>Behavior: Psychomotor </vt:lpstr>
      <vt:lpstr>Behavior: Tremors </vt:lpstr>
      <vt:lpstr>Speech</vt:lpstr>
      <vt:lpstr>Mood</vt:lpstr>
      <vt:lpstr>Affect</vt:lpstr>
      <vt:lpstr>Thought Process </vt:lpstr>
      <vt:lpstr>Thought Content</vt:lpstr>
      <vt:lpstr>Cognition</vt:lpstr>
      <vt:lpstr>Abstract Thinking </vt:lpstr>
      <vt:lpstr>Insight</vt:lpstr>
      <vt:lpstr>Judgment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Status Exam</dc:title>
  <dc:creator>Microsoft Office User</dc:creator>
  <cp:lastModifiedBy>Microsoft Office User</cp:lastModifiedBy>
  <cp:revision>2</cp:revision>
  <dcterms:created xsi:type="dcterms:W3CDTF">2020-08-18T22:30:49Z</dcterms:created>
  <dcterms:modified xsi:type="dcterms:W3CDTF">2020-08-18T22:51:31Z</dcterms:modified>
</cp:coreProperties>
</file>