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5" r:id="rId15"/>
    <p:sldId id="270" r:id="rId16"/>
    <p:sldId id="271" r:id="rId17"/>
    <p:sldId id="272" r:id="rId18"/>
    <p:sldId id="273" r:id="rId19"/>
    <p:sldId id="274"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1"/>
    <p:restoredTop sz="77273"/>
  </p:normalViewPr>
  <p:slideViewPr>
    <p:cSldViewPr snapToGrid="0" snapToObjects="1">
      <p:cViewPr varScale="1">
        <p:scale>
          <a:sx n="61" d="100"/>
          <a:sy n="61"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455FF-A387-E143-BACE-FEB0E466A1BA}" type="datetimeFigureOut">
              <a:rPr lang="en-US" smtClean="0"/>
              <a:t>8/23/20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BBFAE-EB5B-3341-BC7B-CAA0CD0D6044}" type="slidenum">
              <a:rPr lang="en-US" smtClean="0"/>
              <a:t>‹#›</a:t>
            </a:fld>
            <a:endParaRPr lang="en-US"/>
          </a:p>
        </p:txBody>
      </p:sp>
    </p:spTree>
    <p:extLst>
      <p:ext uri="{BB962C8B-B14F-4D97-AF65-F5344CB8AC3E}">
        <p14:creationId xmlns:p14="http://schemas.microsoft.com/office/powerpoint/2010/main" val="38043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Bipolar Affective disorder Lithium </a:t>
            </a:r>
            <a:r>
              <a:rPr lang="en-US" dirty="0" err="1"/>
              <a:t>ANticonvulsant</a:t>
            </a:r>
            <a:r>
              <a:rPr lang="en-US" dirty="0"/>
              <a:t> Evaluation (BALANCE) </a:t>
            </a:r>
          </a:p>
          <a:p>
            <a:endParaRPr lang="en-US" dirty="0"/>
          </a:p>
        </p:txBody>
      </p:sp>
      <p:sp>
        <p:nvSpPr>
          <p:cNvPr id="4" name="Slide Number Placeholder 3"/>
          <p:cNvSpPr>
            <a:spLocks noGrp="1"/>
          </p:cNvSpPr>
          <p:nvPr>
            <p:ph type="sldNum" sz="quarter" idx="5"/>
          </p:nvPr>
        </p:nvSpPr>
        <p:spPr/>
        <p:txBody>
          <a:bodyPr/>
          <a:lstStyle/>
          <a:p>
            <a:fld id="{AF8BBFAE-EB5B-3341-BC7B-CAA0CD0D6044}" type="slidenum">
              <a:rPr lang="en-US" smtClean="0"/>
              <a:t>1</a:t>
            </a:fld>
            <a:endParaRPr lang="en-US"/>
          </a:p>
        </p:txBody>
      </p:sp>
    </p:spTree>
    <p:extLst>
      <p:ext uri="{BB962C8B-B14F-4D97-AF65-F5344CB8AC3E}">
        <p14:creationId xmlns:p14="http://schemas.microsoft.com/office/powerpoint/2010/main" val="210725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Number Needed to Treat</a:t>
            </a:r>
            <a:r>
              <a:rPr lang="en-US" sz="1200" b="0" i="0" kern="1200" dirty="0">
                <a:solidFill>
                  <a:schemeClr val="tx1"/>
                </a:solidFill>
                <a:effectLst/>
                <a:latin typeface="+mn-lt"/>
                <a:ea typeface="+mn-ea"/>
                <a:cs typeface="+mn-cs"/>
              </a:rPr>
              <a:t> (NNT) is the </a:t>
            </a:r>
            <a:r>
              <a:rPr lang="en-US" sz="1200" b="1" i="0" kern="1200" dirty="0">
                <a:solidFill>
                  <a:schemeClr val="tx1"/>
                </a:solidFill>
                <a:effectLst/>
                <a:latin typeface="+mn-lt"/>
                <a:ea typeface="+mn-ea"/>
                <a:cs typeface="+mn-cs"/>
              </a:rPr>
              <a:t>number</a:t>
            </a:r>
            <a:r>
              <a:rPr lang="en-US" sz="1200" b="0" i="0" kern="1200" dirty="0">
                <a:solidFill>
                  <a:schemeClr val="tx1"/>
                </a:solidFill>
                <a:effectLst/>
                <a:latin typeface="+mn-lt"/>
                <a:ea typeface="+mn-ea"/>
                <a:cs typeface="+mn-cs"/>
              </a:rPr>
              <a:t> of patients you need to </a:t>
            </a:r>
            <a:r>
              <a:rPr lang="en-US" sz="1200" b="1" i="0" kern="1200" dirty="0">
                <a:solidFill>
                  <a:schemeClr val="tx1"/>
                </a:solidFill>
                <a:effectLst/>
                <a:latin typeface="+mn-lt"/>
                <a:ea typeface="+mn-ea"/>
                <a:cs typeface="+mn-cs"/>
              </a:rPr>
              <a:t>treat</a:t>
            </a:r>
            <a:r>
              <a:rPr lang="en-US" sz="1200" b="0" i="0" kern="1200" dirty="0">
                <a:solidFill>
                  <a:schemeClr val="tx1"/>
                </a:solidFill>
                <a:effectLst/>
                <a:latin typeface="+mn-lt"/>
                <a:ea typeface="+mn-ea"/>
                <a:cs typeface="+mn-cs"/>
              </a:rPr>
              <a:t> to prevent one additional bad outcome.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NNT= 1/ARR </a:t>
            </a:r>
          </a:p>
          <a:p>
            <a:r>
              <a:rPr lang="en-US" sz="1200" b="0" i="0" kern="1200" dirty="0">
                <a:solidFill>
                  <a:schemeClr val="tx1"/>
                </a:solidFill>
                <a:effectLst/>
                <a:latin typeface="+mn-lt"/>
                <a:ea typeface="+mn-ea"/>
                <a:cs typeface="+mn-cs"/>
              </a:rPr>
              <a:t>ARR = [(C/C+D)] - [(A/A+B)]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8BBFAE-EB5B-3341-BC7B-CAA0CD0D6044}" type="slidenum">
              <a:rPr lang="en-US" smtClean="0"/>
              <a:t>20</a:t>
            </a:fld>
            <a:endParaRPr lang="en-US"/>
          </a:p>
        </p:txBody>
      </p:sp>
    </p:spTree>
    <p:extLst>
      <p:ext uri="{BB962C8B-B14F-4D97-AF65-F5344CB8AC3E}">
        <p14:creationId xmlns:p14="http://schemas.microsoft.com/office/powerpoint/2010/main" val="16849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Bipolar Affective disorder Lithium </a:t>
            </a:r>
            <a:r>
              <a:rPr lang="en-US" dirty="0" err="1"/>
              <a:t>ANticonvulsant</a:t>
            </a:r>
            <a:r>
              <a:rPr lang="en-US" dirty="0"/>
              <a:t> Evaluation (BALANCE) </a:t>
            </a:r>
          </a:p>
        </p:txBody>
      </p:sp>
      <p:sp>
        <p:nvSpPr>
          <p:cNvPr id="4" name="Slide Number Placeholder 3"/>
          <p:cNvSpPr>
            <a:spLocks noGrp="1"/>
          </p:cNvSpPr>
          <p:nvPr>
            <p:ph type="sldNum" sz="quarter" idx="5"/>
          </p:nvPr>
        </p:nvSpPr>
        <p:spPr/>
        <p:txBody>
          <a:bodyPr/>
          <a:lstStyle/>
          <a:p>
            <a:fld id="{AF8BBFAE-EB5B-3341-BC7B-CAA0CD0D6044}" type="slidenum">
              <a:rPr lang="en-US" smtClean="0"/>
              <a:t>4</a:t>
            </a:fld>
            <a:endParaRPr lang="en-US"/>
          </a:p>
        </p:txBody>
      </p:sp>
    </p:spTree>
    <p:extLst>
      <p:ext uri="{BB962C8B-B14F-4D97-AF65-F5344CB8AC3E}">
        <p14:creationId xmlns:p14="http://schemas.microsoft.com/office/powerpoint/2010/main" val="215636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Performance bias: </a:t>
            </a:r>
            <a:r>
              <a:rPr lang="en-US" sz="1200" b="0" i="0" kern="1200" dirty="0">
                <a:solidFill>
                  <a:schemeClr val="tx1"/>
                </a:solidFill>
                <a:effectLst/>
                <a:latin typeface="+mn-lt"/>
                <a:ea typeface="+mn-ea"/>
                <a:cs typeface="+mn-cs"/>
              </a:rPr>
              <a:t>differences that occur due to knowledge of interventions allocation, in either the researcher or the participant.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Ascertainment bias</a:t>
            </a:r>
            <a:r>
              <a:rPr lang="en-US" sz="1200" b="0" i="0" kern="1200" dirty="0">
                <a:solidFill>
                  <a:schemeClr val="tx1"/>
                </a:solidFill>
                <a:effectLst/>
                <a:latin typeface="+mn-lt"/>
                <a:ea typeface="+mn-ea"/>
                <a:cs typeface="+mn-cs"/>
              </a:rPr>
              <a:t> generally refers to situations in which the way data is collected is more likely to include some members of a population than others.</a:t>
            </a:r>
            <a:endParaRPr lang="en-US" dirty="0"/>
          </a:p>
        </p:txBody>
      </p:sp>
      <p:sp>
        <p:nvSpPr>
          <p:cNvPr id="4" name="Slide Number Placeholder 3"/>
          <p:cNvSpPr>
            <a:spLocks noGrp="1"/>
          </p:cNvSpPr>
          <p:nvPr>
            <p:ph type="sldNum" sz="quarter" idx="5"/>
          </p:nvPr>
        </p:nvSpPr>
        <p:spPr/>
        <p:txBody>
          <a:bodyPr/>
          <a:lstStyle/>
          <a:p>
            <a:fld id="{AF8BBFAE-EB5B-3341-BC7B-CAA0CD0D6044}" type="slidenum">
              <a:rPr lang="en-US" smtClean="0"/>
              <a:t>6</a:t>
            </a:fld>
            <a:endParaRPr lang="en-US"/>
          </a:p>
        </p:txBody>
      </p:sp>
    </p:spTree>
    <p:extLst>
      <p:ext uri="{BB962C8B-B14F-4D97-AF65-F5344CB8AC3E}">
        <p14:creationId xmlns:p14="http://schemas.microsoft.com/office/powerpoint/2010/main" val="268368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with clinically significant alcohol or substance misuse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proportion of participants with substance-misuse comorbidity (8%) was lower than that reported from population surveys. This finding probably mirrors differences in case ascertainment—in BALANCE the investigator was asked only to record whether they considered substance or alcohol use to be a clinically significant problem, whereas in population surveys, evidence of substance misuse is sought through structured interview. </a:t>
            </a:r>
            <a:endParaRPr lang="en-US" dirty="0"/>
          </a:p>
          <a:p>
            <a:endParaRPr lang="en-US" dirty="0"/>
          </a:p>
        </p:txBody>
      </p:sp>
      <p:sp>
        <p:nvSpPr>
          <p:cNvPr id="4" name="Slide Number Placeholder 3"/>
          <p:cNvSpPr>
            <a:spLocks noGrp="1"/>
          </p:cNvSpPr>
          <p:nvPr>
            <p:ph type="sldNum" sz="quarter" idx="5"/>
          </p:nvPr>
        </p:nvSpPr>
        <p:spPr/>
        <p:txBody>
          <a:bodyPr/>
          <a:lstStyle/>
          <a:p>
            <a:fld id="{AF8BBFAE-EB5B-3341-BC7B-CAA0CD0D6044}" type="slidenum">
              <a:rPr lang="en-US" smtClean="0"/>
              <a:t>7</a:t>
            </a:fld>
            <a:endParaRPr lang="en-US"/>
          </a:p>
        </p:txBody>
      </p:sp>
    </p:spTree>
    <p:extLst>
      <p:ext uri="{BB962C8B-B14F-4D97-AF65-F5344CB8AC3E}">
        <p14:creationId xmlns:p14="http://schemas.microsoft.com/office/powerpoint/2010/main" val="219549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1˚ outcome was time until hospital admission; however want to broaden scope </a:t>
            </a:r>
          </a:p>
        </p:txBody>
      </p:sp>
      <p:sp>
        <p:nvSpPr>
          <p:cNvPr id="4" name="Slide Number Placeholder 3"/>
          <p:cNvSpPr>
            <a:spLocks noGrp="1"/>
          </p:cNvSpPr>
          <p:nvPr>
            <p:ph type="sldNum" sz="quarter" idx="5"/>
          </p:nvPr>
        </p:nvSpPr>
        <p:spPr/>
        <p:txBody>
          <a:bodyPr/>
          <a:lstStyle/>
          <a:p>
            <a:fld id="{AF8BBFAE-EB5B-3341-BC7B-CAA0CD0D6044}" type="slidenum">
              <a:rPr lang="en-US" smtClean="0"/>
              <a:t>9</a:t>
            </a:fld>
            <a:endParaRPr lang="en-US"/>
          </a:p>
        </p:txBody>
      </p:sp>
    </p:spTree>
    <p:extLst>
      <p:ext uri="{BB962C8B-B14F-4D97-AF65-F5344CB8AC3E}">
        <p14:creationId xmlns:p14="http://schemas.microsoft.com/office/powerpoint/2010/main" val="369419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 probability of rejecting null that is false </a:t>
            </a:r>
          </a:p>
          <a:p>
            <a:pPr marL="171450" indent="-171450">
              <a:buFontTx/>
              <a:buChar char="-"/>
            </a:pPr>
            <a:r>
              <a:rPr lang="en-US" dirty="0"/>
              <a:t>AKA ability to pick up an effect that is present </a:t>
            </a:r>
          </a:p>
          <a:p>
            <a:pPr marL="171450" indent="-171450">
              <a:buFontTx/>
              <a:buChar char="-"/>
            </a:pPr>
            <a:endParaRPr lang="en-US" dirty="0"/>
          </a:p>
          <a:p>
            <a:pPr marL="171450" indent="-171450">
              <a:buFontTx/>
              <a:buChar char="-"/>
            </a:pPr>
            <a:r>
              <a:rPr lang="en-US" dirty="0"/>
              <a:t>Two-Tailed Test = used for null hypothesis testing for statistical significance </a:t>
            </a:r>
          </a:p>
          <a:p>
            <a:pPr marL="171450" indent="-171450">
              <a:buFontTx/>
              <a:buChar char="-"/>
            </a:pPr>
            <a:r>
              <a:rPr lang="en-US" dirty="0"/>
              <a:t>5% means split to lower 2.5 and upper 2.5 -&gt; any data points above upper or below lower = out of acceptance range and is rejected </a:t>
            </a:r>
          </a:p>
        </p:txBody>
      </p:sp>
      <p:sp>
        <p:nvSpPr>
          <p:cNvPr id="4" name="Slide Number Placeholder 3"/>
          <p:cNvSpPr>
            <a:spLocks noGrp="1"/>
          </p:cNvSpPr>
          <p:nvPr>
            <p:ph type="sldNum" sz="quarter" idx="5"/>
          </p:nvPr>
        </p:nvSpPr>
        <p:spPr/>
        <p:txBody>
          <a:bodyPr/>
          <a:lstStyle/>
          <a:p>
            <a:fld id="{AF8BBFAE-EB5B-3341-BC7B-CAA0CD0D6044}" type="slidenum">
              <a:rPr lang="en-US" smtClean="0"/>
              <a:t>10</a:t>
            </a:fld>
            <a:endParaRPr lang="en-US"/>
          </a:p>
        </p:txBody>
      </p:sp>
    </p:spTree>
    <p:extLst>
      <p:ext uri="{BB962C8B-B14F-4D97-AF65-F5344CB8AC3E}">
        <p14:creationId xmlns:p14="http://schemas.microsoft.com/office/powerpoint/2010/main" val="45538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follow-up period the primary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- 59 of 110 (54%) of participants on combination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- 76 of 110 (69%) on valproate </a:t>
            </a:r>
            <a:r>
              <a:rPr lang="en-US" sz="1200" kern="1200" dirty="0" err="1">
                <a:solidFill>
                  <a:schemeClr val="tx1"/>
                </a:solidFill>
                <a:effectLst/>
                <a:latin typeface="+mn-lt"/>
                <a:ea typeface="+mn-ea"/>
                <a:cs typeface="+mn-cs"/>
              </a:rPr>
              <a:t>semisodium</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- 65 of 110 (59%) on lithium carbonate (table 2 and figure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hazard of the primary outcome was significantly lower than for participants allocated to combination therapy than for those allocated to valproate monotherapy, but not lower than for those allocated to lithium monotherapy (table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Hospital admission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Adjusted HR lower in Combination than VPA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 of 0.0383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drug tx for mood episode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Adjusted  and non-adjusted significantly lower in Combination than VPA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tx for mania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Adjusted stat sig lower in Combination than VPA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tx for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Combination not statistically significant in combination vs mono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Li monotherapy had some less than even combination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stat diff in </a:t>
            </a:r>
            <a:r>
              <a:rPr lang="en-US" sz="1200" kern="1200" dirty="0" err="1">
                <a:solidFill>
                  <a:schemeClr val="tx1"/>
                </a:solidFill>
                <a:effectLst/>
                <a:latin typeface="+mn-lt"/>
                <a:ea typeface="+mn-ea"/>
                <a:cs typeface="+mn-cs"/>
              </a:rPr>
              <a:t>DCm</a:t>
            </a:r>
            <a:r>
              <a:rPr lang="en-US" sz="1200" kern="1200" dirty="0">
                <a:solidFill>
                  <a:schemeClr val="tx1"/>
                </a:solidFill>
                <a:effectLst/>
                <a:latin typeface="+mn-lt"/>
                <a:ea typeface="+mn-ea"/>
                <a:cs typeface="+mn-cs"/>
              </a:rPr>
              <a:t>, self harm, QoL, Global Function </a:t>
            </a:r>
          </a:p>
          <a:p>
            <a:endParaRPr lang="en-US" dirty="0"/>
          </a:p>
        </p:txBody>
      </p:sp>
      <p:sp>
        <p:nvSpPr>
          <p:cNvPr id="4" name="Slide Number Placeholder 3"/>
          <p:cNvSpPr>
            <a:spLocks noGrp="1"/>
          </p:cNvSpPr>
          <p:nvPr>
            <p:ph type="sldNum" sz="quarter" idx="5"/>
          </p:nvPr>
        </p:nvSpPr>
        <p:spPr/>
        <p:txBody>
          <a:bodyPr/>
          <a:lstStyle/>
          <a:p>
            <a:fld id="{AF8BBFAE-EB5B-3341-BC7B-CAA0CD0D6044}" type="slidenum">
              <a:rPr lang="en-US" smtClean="0"/>
              <a:t>13</a:t>
            </a:fld>
            <a:endParaRPr lang="en-US"/>
          </a:p>
        </p:txBody>
      </p:sp>
    </p:spTree>
    <p:extLst>
      <p:ext uri="{BB962C8B-B14F-4D97-AF65-F5344CB8AC3E}">
        <p14:creationId xmlns:p14="http://schemas.microsoft.com/office/powerpoint/2010/main" val="124270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Axis = Time in Mo </a:t>
            </a:r>
          </a:p>
          <a:p>
            <a:r>
              <a:rPr lang="en-US" dirty="0"/>
              <a:t>Y Axis = Proportion of event </a:t>
            </a:r>
          </a:p>
          <a:p>
            <a:endParaRPr lang="en-US" dirty="0"/>
          </a:p>
          <a:p>
            <a:r>
              <a:rPr lang="en-US" dirty="0"/>
              <a:t>A: First admission OR start of adjuvant tx for mood </a:t>
            </a:r>
          </a:p>
          <a:p>
            <a:r>
              <a:rPr lang="en-US" dirty="0"/>
              <a:t>B: First admission </a:t>
            </a:r>
          </a:p>
          <a:p>
            <a:r>
              <a:rPr lang="en-US" dirty="0"/>
              <a:t>C: First adjuvant tx added for mood </a:t>
            </a:r>
          </a:p>
        </p:txBody>
      </p:sp>
      <p:sp>
        <p:nvSpPr>
          <p:cNvPr id="4" name="Slide Number Placeholder 3"/>
          <p:cNvSpPr>
            <a:spLocks noGrp="1"/>
          </p:cNvSpPr>
          <p:nvPr>
            <p:ph type="sldNum" sz="quarter" idx="5"/>
          </p:nvPr>
        </p:nvSpPr>
        <p:spPr/>
        <p:txBody>
          <a:bodyPr/>
          <a:lstStyle/>
          <a:p>
            <a:fld id="{AF8BBFAE-EB5B-3341-BC7B-CAA0CD0D6044}" type="slidenum">
              <a:rPr lang="en-US" smtClean="0"/>
              <a:t>15</a:t>
            </a:fld>
            <a:endParaRPr lang="en-US"/>
          </a:p>
        </p:txBody>
      </p:sp>
    </p:spTree>
    <p:extLst>
      <p:ext uri="{BB962C8B-B14F-4D97-AF65-F5344CB8AC3E}">
        <p14:creationId xmlns:p14="http://schemas.microsoft.com/office/powerpoint/2010/main" val="330687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Axis = Time in Mo </a:t>
            </a:r>
          </a:p>
          <a:p>
            <a:r>
              <a:rPr lang="en-US" dirty="0"/>
              <a:t>Y Axis = Proportion of event </a:t>
            </a:r>
          </a:p>
          <a:p>
            <a:endParaRPr lang="en-US" dirty="0"/>
          </a:p>
          <a:p>
            <a:r>
              <a:rPr lang="en-US" dirty="0"/>
              <a:t>D: 1</a:t>
            </a:r>
            <a:r>
              <a:rPr lang="en-US" baseline="30000" dirty="0"/>
              <a:t>st</a:t>
            </a:r>
            <a:r>
              <a:rPr lang="en-US" dirty="0"/>
              <a:t> MDE </a:t>
            </a:r>
          </a:p>
          <a:p>
            <a:r>
              <a:rPr lang="en-US" dirty="0"/>
              <a:t>	- Notice that Li tx had better time to first MDE than even combination tx </a:t>
            </a:r>
          </a:p>
          <a:p>
            <a:r>
              <a:rPr lang="en-US" dirty="0"/>
              <a:t>E: 1</a:t>
            </a:r>
            <a:r>
              <a:rPr lang="en-US" baseline="30000" dirty="0"/>
              <a:t>st</a:t>
            </a:r>
            <a:r>
              <a:rPr lang="en-US" dirty="0"/>
              <a:t> Manic Episode</a:t>
            </a:r>
          </a:p>
          <a:p>
            <a:r>
              <a:rPr lang="en-US" dirty="0"/>
              <a:t>F: Stopping trial treatment </a:t>
            </a:r>
          </a:p>
        </p:txBody>
      </p:sp>
      <p:sp>
        <p:nvSpPr>
          <p:cNvPr id="4" name="Slide Number Placeholder 3"/>
          <p:cNvSpPr>
            <a:spLocks noGrp="1"/>
          </p:cNvSpPr>
          <p:nvPr>
            <p:ph type="sldNum" sz="quarter" idx="5"/>
          </p:nvPr>
        </p:nvSpPr>
        <p:spPr/>
        <p:txBody>
          <a:bodyPr/>
          <a:lstStyle/>
          <a:p>
            <a:fld id="{AF8BBFAE-EB5B-3341-BC7B-CAA0CD0D6044}" type="slidenum">
              <a:rPr lang="en-US" smtClean="0"/>
              <a:t>16</a:t>
            </a:fld>
            <a:endParaRPr lang="en-US"/>
          </a:p>
        </p:txBody>
      </p:sp>
    </p:spTree>
    <p:extLst>
      <p:ext uri="{BB962C8B-B14F-4D97-AF65-F5344CB8AC3E}">
        <p14:creationId xmlns:p14="http://schemas.microsoft.com/office/powerpoint/2010/main" val="370487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5577-735F-C446-AEC6-1C200EF32B3B}"/>
              </a:ext>
            </a:extLst>
          </p:cNvPr>
          <p:cNvSpPr>
            <a:spLocks noGrp="1"/>
          </p:cNvSpPr>
          <p:nvPr>
            <p:ph type="ctrTitle"/>
          </p:nvPr>
        </p:nvSpPr>
        <p:spPr/>
        <p:txBody>
          <a:bodyPr/>
          <a:lstStyle/>
          <a:p>
            <a:r>
              <a:rPr lang="en-US" sz="4400" dirty="0"/>
              <a:t>Journal Club August 23,2020</a:t>
            </a:r>
            <a:br>
              <a:rPr lang="en-US" sz="4400" dirty="0"/>
            </a:br>
            <a:r>
              <a:rPr lang="en-US" sz="4400" dirty="0"/>
              <a:t>BALANCE Trial </a:t>
            </a:r>
          </a:p>
        </p:txBody>
      </p:sp>
      <p:sp>
        <p:nvSpPr>
          <p:cNvPr id="3" name="Subtitle 2">
            <a:extLst>
              <a:ext uri="{FF2B5EF4-FFF2-40B4-BE49-F238E27FC236}">
                <a16:creationId xmlns:a16="http://schemas.microsoft.com/office/drawing/2014/main" id="{DCB33619-2302-7F47-B7EC-91FAC21942C3}"/>
              </a:ext>
            </a:extLst>
          </p:cNvPr>
          <p:cNvSpPr>
            <a:spLocks noGrp="1"/>
          </p:cNvSpPr>
          <p:nvPr>
            <p:ph type="subTitle" idx="1"/>
          </p:nvPr>
        </p:nvSpPr>
        <p:spPr/>
        <p:txBody>
          <a:bodyPr/>
          <a:lstStyle/>
          <a:p>
            <a:r>
              <a:rPr lang="en-US" dirty="0"/>
              <a:t>Kevin Ha, PGY1</a:t>
            </a:r>
          </a:p>
          <a:p>
            <a:r>
              <a:rPr lang="en-US" dirty="0"/>
              <a:t>UT Health San Antonio, Psychiatry</a:t>
            </a:r>
          </a:p>
        </p:txBody>
      </p:sp>
    </p:spTree>
    <p:extLst>
      <p:ext uri="{BB962C8B-B14F-4D97-AF65-F5344CB8AC3E}">
        <p14:creationId xmlns:p14="http://schemas.microsoft.com/office/powerpoint/2010/main" val="366924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260-9B29-5040-A889-3432F198CB74}"/>
              </a:ext>
            </a:extLst>
          </p:cNvPr>
          <p:cNvSpPr>
            <a:spLocks noGrp="1"/>
          </p:cNvSpPr>
          <p:nvPr>
            <p:ph type="title"/>
          </p:nvPr>
        </p:nvSpPr>
        <p:spPr>
          <a:xfrm>
            <a:off x="188237" y="86536"/>
            <a:ext cx="8596668" cy="730102"/>
          </a:xfrm>
        </p:spPr>
        <p:txBody>
          <a:bodyPr/>
          <a:lstStyle/>
          <a:p>
            <a:r>
              <a:rPr lang="en-US" dirty="0"/>
              <a:t>Statistical Models</a:t>
            </a:r>
          </a:p>
        </p:txBody>
      </p:sp>
      <p:sp>
        <p:nvSpPr>
          <p:cNvPr id="3" name="Content Placeholder 2">
            <a:extLst>
              <a:ext uri="{FF2B5EF4-FFF2-40B4-BE49-F238E27FC236}">
                <a16:creationId xmlns:a16="http://schemas.microsoft.com/office/drawing/2014/main" id="{CCB6E401-0D56-0E45-B9F8-A254D92BBA0C}"/>
              </a:ext>
            </a:extLst>
          </p:cNvPr>
          <p:cNvSpPr>
            <a:spLocks noGrp="1"/>
          </p:cNvSpPr>
          <p:nvPr>
            <p:ph idx="1"/>
          </p:nvPr>
        </p:nvSpPr>
        <p:spPr>
          <a:xfrm>
            <a:off x="425302" y="816638"/>
            <a:ext cx="10249786" cy="5775547"/>
          </a:xfrm>
        </p:spPr>
        <p:txBody>
          <a:bodyPr>
            <a:normAutofit/>
          </a:bodyPr>
          <a:lstStyle/>
          <a:p>
            <a:r>
              <a:rPr lang="en-US" sz="2800" dirty="0"/>
              <a:t>To obtain 90% power at two-tailed 5% significance level to detect 40% relative reduction in hazard from an expected value of 70% on the assumption of a 20% drop-out from tx</a:t>
            </a:r>
          </a:p>
          <a:p>
            <a:pPr lvl="1"/>
            <a:r>
              <a:rPr lang="en-US" sz="2400" dirty="0"/>
              <a:t>N= 231 </a:t>
            </a:r>
          </a:p>
          <a:p>
            <a:r>
              <a:rPr lang="en-US" sz="2800" dirty="0"/>
              <a:t>To detect a 40% reduction in hazard ration for a depressive episode requiring new tx with 80% power at 5% significance level </a:t>
            </a:r>
          </a:p>
          <a:p>
            <a:pPr lvl="1"/>
            <a:r>
              <a:rPr lang="en-US" sz="2400" dirty="0"/>
              <a:t>Need n=345 with each group n=115 </a:t>
            </a:r>
          </a:p>
          <a:p>
            <a:endParaRPr lang="en-US" sz="2800" dirty="0"/>
          </a:p>
          <a:p>
            <a:r>
              <a:rPr lang="en-US" sz="2800" dirty="0"/>
              <a:t>Time from randomization -&gt; event summarized by Kaplan-Meier curves and compared with the log rank test </a:t>
            </a:r>
          </a:p>
        </p:txBody>
      </p:sp>
    </p:spTree>
    <p:extLst>
      <p:ext uri="{BB962C8B-B14F-4D97-AF65-F5344CB8AC3E}">
        <p14:creationId xmlns:p14="http://schemas.microsoft.com/office/powerpoint/2010/main" val="63230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483C30D6-9A88-1A4D-8FFC-B4CEB3EBA5D7}"/>
              </a:ext>
            </a:extLst>
          </p:cNvPr>
          <p:cNvPicPr>
            <a:picLocks noChangeAspect="1"/>
          </p:cNvPicPr>
          <p:nvPr/>
        </p:nvPicPr>
        <p:blipFill>
          <a:blip r:embed="rId2"/>
          <a:stretch>
            <a:fillRect/>
          </a:stretch>
        </p:blipFill>
        <p:spPr>
          <a:xfrm>
            <a:off x="2218453" y="1129573"/>
            <a:ext cx="6981576" cy="4590386"/>
          </a:xfrm>
          <a:prstGeom prst="rect">
            <a:avLst/>
          </a:prstGeom>
        </p:spPr>
      </p:pic>
    </p:spTree>
    <p:extLst>
      <p:ext uri="{BB962C8B-B14F-4D97-AF65-F5344CB8AC3E}">
        <p14:creationId xmlns:p14="http://schemas.microsoft.com/office/powerpoint/2010/main" val="342802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2602-3A47-C143-948C-5EC5A0395A4E}"/>
              </a:ext>
            </a:extLst>
          </p:cNvPr>
          <p:cNvSpPr>
            <a:spLocks noGrp="1"/>
          </p:cNvSpPr>
          <p:nvPr>
            <p:ph type="title"/>
          </p:nvPr>
        </p:nvSpPr>
        <p:spPr>
          <a:xfrm>
            <a:off x="209501" y="86536"/>
            <a:ext cx="8596668" cy="730102"/>
          </a:xfrm>
        </p:spPr>
        <p:txBody>
          <a:bodyPr/>
          <a:lstStyle/>
          <a:p>
            <a:r>
              <a:rPr lang="en-US" dirty="0"/>
              <a:t>Results</a:t>
            </a:r>
          </a:p>
        </p:txBody>
      </p:sp>
      <p:sp>
        <p:nvSpPr>
          <p:cNvPr id="3" name="Content Placeholder 2">
            <a:extLst>
              <a:ext uri="{FF2B5EF4-FFF2-40B4-BE49-F238E27FC236}">
                <a16:creationId xmlns:a16="http://schemas.microsoft.com/office/drawing/2014/main" id="{FDB48A89-5690-7846-992F-6CA334DABE5D}"/>
              </a:ext>
            </a:extLst>
          </p:cNvPr>
          <p:cNvSpPr>
            <a:spLocks noGrp="1"/>
          </p:cNvSpPr>
          <p:nvPr>
            <p:ph idx="1"/>
          </p:nvPr>
        </p:nvSpPr>
        <p:spPr>
          <a:xfrm>
            <a:off x="382772" y="816638"/>
            <a:ext cx="9824484" cy="5775547"/>
          </a:xfrm>
        </p:spPr>
        <p:txBody>
          <a:bodyPr>
            <a:normAutofit lnSpcReduction="10000"/>
          </a:bodyPr>
          <a:lstStyle/>
          <a:p>
            <a:r>
              <a:rPr lang="en-US" dirty="0"/>
              <a:t>“Run-In” Phase n=459 </a:t>
            </a:r>
          </a:p>
          <a:p>
            <a:pPr lvl="1"/>
            <a:r>
              <a:rPr lang="en-US" dirty="0"/>
              <a:t>129 withdrew </a:t>
            </a:r>
          </a:p>
          <a:p>
            <a:pPr lvl="1"/>
            <a:r>
              <a:rPr lang="en-US" dirty="0"/>
              <a:t>** 221 of 414 UK patients received Lithium titration initiation vs 296 received VPA titration initiation = more participants were already on Li compared to VPA </a:t>
            </a:r>
          </a:p>
          <a:p>
            <a:r>
              <a:rPr lang="en-US" dirty="0"/>
              <a:t>Randomization phase n = 330 </a:t>
            </a:r>
          </a:p>
          <a:p>
            <a:pPr lvl="1"/>
            <a:r>
              <a:rPr lang="en-US" dirty="0"/>
              <a:t>Combination Tx: n = 110 </a:t>
            </a:r>
          </a:p>
          <a:p>
            <a:pPr lvl="1"/>
            <a:r>
              <a:rPr lang="en-US" dirty="0"/>
              <a:t>Li only Tx: n = 110 </a:t>
            </a:r>
          </a:p>
          <a:p>
            <a:pPr lvl="1"/>
            <a:r>
              <a:rPr lang="en-US" dirty="0"/>
              <a:t>VPA only Tx: n = 110 </a:t>
            </a:r>
          </a:p>
          <a:p>
            <a:r>
              <a:rPr lang="en-US" dirty="0"/>
              <a:t>Participants followed for 589.8 person years </a:t>
            </a:r>
          </a:p>
          <a:p>
            <a:pPr lvl="1"/>
            <a:r>
              <a:rPr lang="en-US" dirty="0"/>
              <a:t>201.1 person years under combination tx </a:t>
            </a:r>
          </a:p>
          <a:p>
            <a:pPr lvl="1"/>
            <a:r>
              <a:rPr lang="en-US" dirty="0"/>
              <a:t>191.6 person years under Li tx </a:t>
            </a:r>
          </a:p>
          <a:p>
            <a:pPr lvl="1"/>
            <a:r>
              <a:rPr lang="en-US" dirty="0"/>
              <a:t>197.2 person years under VPA tx </a:t>
            </a:r>
          </a:p>
          <a:p>
            <a:r>
              <a:rPr lang="en-US" dirty="0"/>
              <a:t>Participants who remained on allocated tx for 452.6 person years </a:t>
            </a:r>
          </a:p>
          <a:p>
            <a:pPr lvl="1"/>
            <a:r>
              <a:rPr lang="en-US" dirty="0"/>
              <a:t>155.1 person years under combination tx </a:t>
            </a:r>
          </a:p>
          <a:p>
            <a:pPr lvl="1"/>
            <a:r>
              <a:rPr lang="en-US" dirty="0"/>
              <a:t>1149.0 person years under Li tx </a:t>
            </a:r>
          </a:p>
          <a:p>
            <a:pPr lvl="1"/>
            <a:r>
              <a:rPr lang="en-US" dirty="0"/>
              <a:t>148.5 person years under VPA tx </a:t>
            </a:r>
          </a:p>
          <a:p>
            <a:endParaRPr lang="en-US" dirty="0"/>
          </a:p>
        </p:txBody>
      </p:sp>
    </p:spTree>
    <p:extLst>
      <p:ext uri="{BB962C8B-B14F-4D97-AF65-F5344CB8AC3E}">
        <p14:creationId xmlns:p14="http://schemas.microsoft.com/office/powerpoint/2010/main" val="308181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84BC94C3-6F64-4CF2-A3D7-1DFF49851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315F12C0-2470-4541-99EF-38E2C55AAC27}"/>
              </a:ext>
            </a:extLst>
          </p:cNvPr>
          <p:cNvPicPr>
            <a:picLocks noChangeAspect="1"/>
          </p:cNvPicPr>
          <p:nvPr/>
        </p:nvPicPr>
        <p:blipFill>
          <a:blip r:embed="rId3"/>
          <a:stretch>
            <a:fillRect/>
          </a:stretch>
        </p:blipFill>
        <p:spPr>
          <a:xfrm>
            <a:off x="6697384" y="44015"/>
            <a:ext cx="4699243" cy="6761502"/>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7DAFD0EC-8113-AE46-92F8-771F7A7D58C8}"/>
              </a:ext>
            </a:extLst>
          </p:cNvPr>
          <p:cNvPicPr>
            <a:picLocks noChangeAspect="1"/>
          </p:cNvPicPr>
          <p:nvPr/>
        </p:nvPicPr>
        <p:blipFill>
          <a:blip r:embed="rId4"/>
          <a:stretch>
            <a:fillRect/>
          </a:stretch>
        </p:blipFill>
        <p:spPr>
          <a:xfrm>
            <a:off x="697876" y="39972"/>
            <a:ext cx="5060757" cy="6792966"/>
          </a:xfrm>
          <a:prstGeom prst="rect">
            <a:avLst/>
          </a:prstGeom>
        </p:spPr>
      </p:pic>
    </p:spTree>
    <p:extLst>
      <p:ext uri="{BB962C8B-B14F-4D97-AF65-F5344CB8AC3E}">
        <p14:creationId xmlns:p14="http://schemas.microsoft.com/office/powerpoint/2010/main" val="407202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6C5E-D203-784E-A7D6-40F596EF2021}"/>
              </a:ext>
            </a:extLst>
          </p:cNvPr>
          <p:cNvSpPr>
            <a:spLocks noGrp="1"/>
          </p:cNvSpPr>
          <p:nvPr>
            <p:ph type="title"/>
          </p:nvPr>
        </p:nvSpPr>
        <p:spPr>
          <a:xfrm>
            <a:off x="252031" y="226828"/>
            <a:ext cx="8596668" cy="751367"/>
          </a:xfrm>
        </p:spPr>
        <p:txBody>
          <a:bodyPr/>
          <a:lstStyle/>
          <a:p>
            <a:r>
              <a:rPr lang="en-US" dirty="0"/>
              <a:t>Significant Side Effects </a:t>
            </a:r>
          </a:p>
        </p:txBody>
      </p:sp>
      <p:sp>
        <p:nvSpPr>
          <p:cNvPr id="3" name="Content Placeholder 2">
            <a:extLst>
              <a:ext uri="{FF2B5EF4-FFF2-40B4-BE49-F238E27FC236}">
                <a16:creationId xmlns:a16="http://schemas.microsoft.com/office/drawing/2014/main" id="{B2F1910E-8A56-174A-812C-ED04752D4A21}"/>
              </a:ext>
            </a:extLst>
          </p:cNvPr>
          <p:cNvSpPr>
            <a:spLocks noGrp="1"/>
          </p:cNvSpPr>
          <p:nvPr>
            <p:ph idx="1"/>
          </p:nvPr>
        </p:nvSpPr>
        <p:spPr>
          <a:xfrm>
            <a:off x="252031" y="1127050"/>
            <a:ext cx="10444322" cy="5504121"/>
          </a:xfrm>
        </p:spPr>
        <p:txBody>
          <a:bodyPr>
            <a:normAutofit lnSpcReduction="10000"/>
          </a:bodyPr>
          <a:lstStyle/>
          <a:p>
            <a:r>
              <a:rPr lang="en-US" sz="2000" dirty="0"/>
              <a:t>Run-In Phase: 5 participants </a:t>
            </a:r>
          </a:p>
          <a:p>
            <a:r>
              <a:rPr lang="en-US" sz="2000" dirty="0"/>
              <a:t>After Randomization: 16 participants </a:t>
            </a:r>
          </a:p>
          <a:p>
            <a:pPr lvl="1"/>
            <a:r>
              <a:rPr lang="en-US" sz="1800" dirty="0"/>
              <a:t>VPA: 7 </a:t>
            </a:r>
          </a:p>
          <a:p>
            <a:pPr lvl="2"/>
            <a:r>
              <a:rPr lang="en-US" sz="1600" dirty="0"/>
              <a:t>Three deaths (stroke, peritonitis, carcinoma bronchus) </a:t>
            </a:r>
          </a:p>
          <a:p>
            <a:pPr lvl="1"/>
            <a:r>
              <a:rPr lang="en-US" sz="1800" dirty="0"/>
              <a:t>Li: 5 </a:t>
            </a:r>
          </a:p>
          <a:p>
            <a:pPr lvl="2"/>
            <a:r>
              <a:rPr lang="en-US" sz="1600" dirty="0"/>
              <a:t>Two deaths (respiratory failure and bronchopneumonia) </a:t>
            </a:r>
          </a:p>
          <a:p>
            <a:pPr lvl="1"/>
            <a:r>
              <a:rPr lang="en-US" sz="1800" dirty="0"/>
              <a:t>Combination</a:t>
            </a:r>
          </a:p>
          <a:p>
            <a:pPr lvl="2"/>
            <a:r>
              <a:rPr lang="en-US" sz="1600" dirty="0"/>
              <a:t>One death (respiratory failure) </a:t>
            </a:r>
          </a:p>
          <a:p>
            <a:r>
              <a:rPr lang="en-US" sz="2000" dirty="0"/>
              <a:t>No suicides occurred</a:t>
            </a:r>
          </a:p>
          <a:p>
            <a:r>
              <a:rPr lang="en-US" sz="2000" dirty="0"/>
              <a:t>Five women became pregnant during trial (2 during run-in; 3 after randomization) </a:t>
            </a:r>
          </a:p>
          <a:p>
            <a:r>
              <a:rPr lang="en-US" sz="2000" dirty="0"/>
              <a:t>Most participants who responded reported at least one non-serious SE </a:t>
            </a:r>
          </a:p>
          <a:p>
            <a:pPr lvl="1"/>
            <a:r>
              <a:rPr lang="en-US" sz="1800" dirty="0"/>
              <a:t>VPA: 48/52</a:t>
            </a:r>
          </a:p>
          <a:p>
            <a:pPr lvl="1"/>
            <a:r>
              <a:rPr lang="en-US" sz="1800" dirty="0"/>
              <a:t>Li: 52/55 </a:t>
            </a:r>
          </a:p>
          <a:p>
            <a:pPr lvl="1"/>
            <a:r>
              <a:rPr lang="en-US" sz="1800" dirty="0"/>
              <a:t>Combination: 57/57</a:t>
            </a:r>
          </a:p>
        </p:txBody>
      </p:sp>
    </p:spTree>
    <p:extLst>
      <p:ext uri="{BB962C8B-B14F-4D97-AF65-F5344CB8AC3E}">
        <p14:creationId xmlns:p14="http://schemas.microsoft.com/office/powerpoint/2010/main" val="194451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0B2856-A1D4-7346-BCBD-8B3202CAEBB6}"/>
              </a:ext>
            </a:extLst>
          </p:cNvPr>
          <p:cNvPicPr>
            <a:picLocks noChangeAspect="1"/>
          </p:cNvPicPr>
          <p:nvPr/>
        </p:nvPicPr>
        <p:blipFill>
          <a:blip r:embed="rId3"/>
          <a:stretch>
            <a:fillRect/>
          </a:stretch>
        </p:blipFill>
        <p:spPr>
          <a:xfrm>
            <a:off x="1216958" y="730997"/>
            <a:ext cx="9607776" cy="5308295"/>
          </a:xfrm>
          <a:prstGeom prst="rect">
            <a:avLst/>
          </a:prstGeom>
        </p:spPr>
      </p:pic>
    </p:spTree>
    <p:extLst>
      <p:ext uri="{BB962C8B-B14F-4D97-AF65-F5344CB8AC3E}">
        <p14:creationId xmlns:p14="http://schemas.microsoft.com/office/powerpoint/2010/main" val="321694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DDDDF79-85A7-2145-85F1-AF99799BF759}"/>
              </a:ext>
            </a:extLst>
          </p:cNvPr>
          <p:cNvPicPr>
            <a:picLocks noGrp="1" noChangeAspect="1"/>
          </p:cNvPicPr>
          <p:nvPr>
            <p:ph idx="1"/>
          </p:nvPr>
        </p:nvPicPr>
        <p:blipFill>
          <a:blip r:embed="rId3"/>
          <a:stretch>
            <a:fillRect/>
          </a:stretch>
        </p:blipFill>
        <p:spPr>
          <a:xfrm>
            <a:off x="1364317" y="1110701"/>
            <a:ext cx="8698831" cy="4958332"/>
          </a:xfrm>
          <a:prstGeom prst="rect">
            <a:avLst/>
          </a:prstGeom>
        </p:spPr>
      </p:pic>
    </p:spTree>
    <p:extLst>
      <p:ext uri="{BB962C8B-B14F-4D97-AF65-F5344CB8AC3E}">
        <p14:creationId xmlns:p14="http://schemas.microsoft.com/office/powerpoint/2010/main" val="224894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2B17834E-D64E-AA47-978F-6B010647D45C}"/>
              </a:ext>
            </a:extLst>
          </p:cNvPr>
          <p:cNvPicPr>
            <a:picLocks noChangeAspect="1"/>
          </p:cNvPicPr>
          <p:nvPr/>
        </p:nvPicPr>
        <p:blipFill>
          <a:blip r:embed="rId2"/>
          <a:stretch>
            <a:fillRect/>
          </a:stretch>
        </p:blipFill>
        <p:spPr>
          <a:xfrm>
            <a:off x="1673973" y="660460"/>
            <a:ext cx="8133073" cy="5408493"/>
          </a:xfrm>
          <a:prstGeom prst="rect">
            <a:avLst/>
          </a:prstGeom>
        </p:spPr>
      </p:pic>
    </p:spTree>
    <p:extLst>
      <p:ext uri="{BB962C8B-B14F-4D97-AF65-F5344CB8AC3E}">
        <p14:creationId xmlns:p14="http://schemas.microsoft.com/office/powerpoint/2010/main" val="211957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58F9A1B7-11F7-C94D-A57B-83F3B93C4BF1}"/>
              </a:ext>
            </a:extLst>
          </p:cNvPr>
          <p:cNvPicPr>
            <a:picLocks noChangeAspect="1"/>
          </p:cNvPicPr>
          <p:nvPr/>
        </p:nvPicPr>
        <p:blipFill>
          <a:blip r:embed="rId2"/>
          <a:stretch>
            <a:fillRect/>
          </a:stretch>
        </p:blipFill>
        <p:spPr>
          <a:xfrm>
            <a:off x="2016856" y="786871"/>
            <a:ext cx="7658346" cy="5284258"/>
          </a:xfrm>
          <a:prstGeom prst="rect">
            <a:avLst/>
          </a:prstGeom>
        </p:spPr>
      </p:pic>
    </p:spTree>
    <p:extLst>
      <p:ext uri="{BB962C8B-B14F-4D97-AF65-F5344CB8AC3E}">
        <p14:creationId xmlns:p14="http://schemas.microsoft.com/office/powerpoint/2010/main" val="186465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D0649891-88F2-9145-B499-FB8E2F97452A}"/>
              </a:ext>
            </a:extLst>
          </p:cNvPr>
          <p:cNvPicPr>
            <a:picLocks noChangeAspect="1"/>
          </p:cNvPicPr>
          <p:nvPr/>
        </p:nvPicPr>
        <p:blipFill>
          <a:blip r:embed="rId2"/>
          <a:stretch>
            <a:fillRect/>
          </a:stretch>
        </p:blipFill>
        <p:spPr>
          <a:xfrm>
            <a:off x="1955799" y="673330"/>
            <a:ext cx="8324939" cy="5536084"/>
          </a:xfrm>
          <a:prstGeom prst="rect">
            <a:avLst/>
          </a:prstGeom>
        </p:spPr>
      </p:pic>
    </p:spTree>
    <p:extLst>
      <p:ext uri="{BB962C8B-B14F-4D97-AF65-F5344CB8AC3E}">
        <p14:creationId xmlns:p14="http://schemas.microsoft.com/office/powerpoint/2010/main" val="333288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992C-DAD4-BB4C-8A38-AACC361D784F}"/>
              </a:ext>
            </a:extLst>
          </p:cNvPr>
          <p:cNvSpPr>
            <a:spLocks noGrp="1"/>
          </p:cNvSpPr>
          <p:nvPr>
            <p:ph type="title"/>
          </p:nvPr>
        </p:nvSpPr>
        <p:spPr/>
        <p:txBody>
          <a:bodyPr/>
          <a:lstStyle/>
          <a:p>
            <a:r>
              <a:rPr lang="en-US" dirty="0"/>
              <a:t>Why this paper </a:t>
            </a:r>
          </a:p>
        </p:txBody>
      </p:sp>
      <p:sp>
        <p:nvSpPr>
          <p:cNvPr id="3" name="Content Placeholder 2">
            <a:extLst>
              <a:ext uri="{FF2B5EF4-FFF2-40B4-BE49-F238E27FC236}">
                <a16:creationId xmlns:a16="http://schemas.microsoft.com/office/drawing/2014/main" id="{EC826C3C-7C45-6F46-87E6-7CE778F3462D}"/>
              </a:ext>
            </a:extLst>
          </p:cNvPr>
          <p:cNvSpPr>
            <a:spLocks noGrp="1"/>
          </p:cNvSpPr>
          <p:nvPr>
            <p:ph idx="1"/>
          </p:nvPr>
        </p:nvSpPr>
        <p:spPr>
          <a:xfrm>
            <a:off x="503853" y="1548882"/>
            <a:ext cx="9554547" cy="4699517"/>
          </a:xfrm>
        </p:spPr>
        <p:txBody>
          <a:bodyPr>
            <a:normAutofit/>
          </a:bodyPr>
          <a:lstStyle/>
          <a:p>
            <a:r>
              <a:rPr lang="en-US" sz="2400" dirty="0"/>
              <a:t>Large, multi-center trial with diverse patient pool </a:t>
            </a:r>
          </a:p>
          <a:p>
            <a:r>
              <a:rPr lang="en-US" sz="2400" dirty="0"/>
              <a:t>Aimed to simplify outcome measurements, allowed for clinician decision making</a:t>
            </a:r>
          </a:p>
          <a:p>
            <a:r>
              <a:rPr lang="en-US" sz="2400" dirty="0"/>
              <a:t>Three-group study testing combination vs monotherapy alone </a:t>
            </a:r>
          </a:p>
          <a:p>
            <a:r>
              <a:rPr lang="en-US" sz="2400" dirty="0"/>
              <a:t>Specifically looked at relapse prevention/maintenance tx </a:t>
            </a:r>
          </a:p>
        </p:txBody>
      </p:sp>
    </p:spTree>
    <p:extLst>
      <p:ext uri="{BB962C8B-B14F-4D97-AF65-F5344CB8AC3E}">
        <p14:creationId xmlns:p14="http://schemas.microsoft.com/office/powerpoint/2010/main" val="309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3CD1-B97A-DD41-A8FE-18392DA2CC4B}"/>
              </a:ext>
            </a:extLst>
          </p:cNvPr>
          <p:cNvSpPr>
            <a:spLocks noGrp="1"/>
          </p:cNvSpPr>
          <p:nvPr>
            <p:ph type="title"/>
          </p:nvPr>
        </p:nvSpPr>
        <p:spPr>
          <a:xfrm>
            <a:off x="209502" y="226828"/>
            <a:ext cx="8596668" cy="751367"/>
          </a:xfrm>
        </p:spPr>
        <p:txBody>
          <a:bodyPr/>
          <a:lstStyle/>
          <a:p>
            <a:r>
              <a:rPr lang="en-US" dirty="0"/>
              <a:t>Discussion</a:t>
            </a:r>
          </a:p>
        </p:txBody>
      </p:sp>
      <p:sp>
        <p:nvSpPr>
          <p:cNvPr id="3" name="Content Placeholder 2">
            <a:extLst>
              <a:ext uri="{FF2B5EF4-FFF2-40B4-BE49-F238E27FC236}">
                <a16:creationId xmlns:a16="http://schemas.microsoft.com/office/drawing/2014/main" id="{C37EEEBC-7E13-CC41-AA04-F36E987DC550}"/>
              </a:ext>
            </a:extLst>
          </p:cNvPr>
          <p:cNvSpPr>
            <a:spLocks noGrp="1"/>
          </p:cNvSpPr>
          <p:nvPr>
            <p:ph idx="1"/>
          </p:nvPr>
        </p:nvSpPr>
        <p:spPr>
          <a:xfrm>
            <a:off x="361507" y="978195"/>
            <a:ext cx="10037135" cy="5652977"/>
          </a:xfrm>
        </p:spPr>
        <p:txBody>
          <a:bodyPr/>
          <a:lstStyle/>
          <a:p>
            <a:r>
              <a:rPr lang="en-US" dirty="0"/>
              <a:t>The results of BALANCE show that for people with bipolar I disorder for whom long-term therapy is clinically indicated, combination therapy with lithium plus valproate is more likely to prevent relapse than is monotherapy with valproate. </a:t>
            </a:r>
          </a:p>
          <a:p>
            <a:r>
              <a:rPr lang="en-US" dirty="0"/>
              <a:t>Could not confirm/refute combination tx cs Li monotherapy </a:t>
            </a:r>
          </a:p>
          <a:p>
            <a:r>
              <a:rPr lang="en-US" dirty="0"/>
              <a:t>15.5% difference in risk bw combination tx and VPA monotherapy </a:t>
            </a:r>
          </a:p>
          <a:p>
            <a:pPr lvl="1"/>
            <a:r>
              <a:rPr lang="en-US" dirty="0"/>
              <a:t>NNT = 7 </a:t>
            </a:r>
          </a:p>
          <a:p>
            <a:r>
              <a:rPr lang="en-US" dirty="0"/>
              <a:t>10% difference in risk bw VPA and Li monotherapies </a:t>
            </a:r>
          </a:p>
          <a:p>
            <a:pPr lvl="1"/>
            <a:r>
              <a:rPr lang="en-US" dirty="0"/>
              <a:t>NNT = 10 </a:t>
            </a:r>
          </a:p>
          <a:p>
            <a:r>
              <a:rPr lang="en-US" dirty="0"/>
              <a:t>Non-significant 5.5% difference in risk bw combination and Li monotherapy </a:t>
            </a:r>
          </a:p>
          <a:p>
            <a:pPr lvl="1"/>
            <a:r>
              <a:rPr lang="en-US" dirty="0"/>
              <a:t>NNT =19 </a:t>
            </a:r>
          </a:p>
        </p:txBody>
      </p:sp>
    </p:spTree>
    <p:extLst>
      <p:ext uri="{BB962C8B-B14F-4D97-AF65-F5344CB8AC3E}">
        <p14:creationId xmlns:p14="http://schemas.microsoft.com/office/powerpoint/2010/main" val="166404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454C-1C93-774D-91F8-65DAD0DF21C1}"/>
              </a:ext>
            </a:extLst>
          </p:cNvPr>
          <p:cNvSpPr>
            <a:spLocks noGrp="1"/>
          </p:cNvSpPr>
          <p:nvPr>
            <p:ph type="title"/>
          </p:nvPr>
        </p:nvSpPr>
        <p:spPr/>
        <p:txBody>
          <a:bodyPr/>
          <a:lstStyle/>
          <a:p>
            <a:r>
              <a:rPr lang="en-US" dirty="0"/>
              <a:t>Study Weaknesses </a:t>
            </a:r>
          </a:p>
        </p:txBody>
      </p:sp>
      <p:sp>
        <p:nvSpPr>
          <p:cNvPr id="3" name="Content Placeholder 2">
            <a:extLst>
              <a:ext uri="{FF2B5EF4-FFF2-40B4-BE49-F238E27FC236}">
                <a16:creationId xmlns:a16="http://schemas.microsoft.com/office/drawing/2014/main" id="{F581AD06-F638-F944-9E40-1771E7F3F0A4}"/>
              </a:ext>
            </a:extLst>
          </p:cNvPr>
          <p:cNvSpPr>
            <a:spLocks noGrp="1"/>
          </p:cNvSpPr>
          <p:nvPr>
            <p:ph idx="1"/>
          </p:nvPr>
        </p:nvSpPr>
        <p:spPr/>
        <p:txBody>
          <a:bodyPr/>
          <a:lstStyle/>
          <a:p>
            <a:r>
              <a:rPr lang="en-US" dirty="0"/>
              <a:t>Open label </a:t>
            </a:r>
          </a:p>
          <a:p>
            <a:pPr lvl="1"/>
            <a:r>
              <a:rPr lang="en-US" dirty="0"/>
              <a:t>Risk of performance and ascertainment biases </a:t>
            </a:r>
          </a:p>
          <a:p>
            <a:pPr lvl="1"/>
            <a:r>
              <a:rPr lang="en-US" dirty="0"/>
              <a:t>Tried to reduce by excluding pt w/ clear preference </a:t>
            </a:r>
          </a:p>
          <a:p>
            <a:r>
              <a:rPr lang="en-US" dirty="0"/>
              <a:t>Clinician Dependence </a:t>
            </a:r>
          </a:p>
          <a:p>
            <a:pPr lvl="1"/>
            <a:r>
              <a:rPr lang="en-US" dirty="0"/>
              <a:t>Exclusion Criteria of acute episode; no systematic way of determining</a:t>
            </a:r>
          </a:p>
          <a:p>
            <a:pPr lvl="1"/>
            <a:r>
              <a:rPr lang="en-US" dirty="0"/>
              <a:t>1˚ intervention of new mood episode </a:t>
            </a:r>
          </a:p>
          <a:p>
            <a:r>
              <a:rPr lang="en-US" dirty="0"/>
              <a:t>21% of patients withdrew before 24 months </a:t>
            </a:r>
          </a:p>
          <a:p>
            <a:pPr lvl="1"/>
            <a:r>
              <a:rPr lang="en-US" dirty="0"/>
              <a:t>Most patients withdrew 2/2 intolerance </a:t>
            </a:r>
          </a:p>
          <a:p>
            <a:r>
              <a:rPr lang="en-US" dirty="0"/>
              <a:t>Suboptimal [Li] compared to clinical practice</a:t>
            </a:r>
          </a:p>
          <a:p>
            <a:r>
              <a:rPr lang="en-US" dirty="0"/>
              <a:t>Lower VPA dosage than normal </a:t>
            </a:r>
          </a:p>
        </p:txBody>
      </p:sp>
    </p:spTree>
    <p:extLst>
      <p:ext uri="{BB962C8B-B14F-4D97-AF65-F5344CB8AC3E}">
        <p14:creationId xmlns:p14="http://schemas.microsoft.com/office/powerpoint/2010/main" val="137287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D49-2BA9-C04E-B98F-E5278924EA85}"/>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9946C5AA-7E0E-9746-A5BD-4B4DCEB85120}"/>
              </a:ext>
            </a:extLst>
          </p:cNvPr>
          <p:cNvSpPr>
            <a:spLocks noGrp="1"/>
          </p:cNvSpPr>
          <p:nvPr>
            <p:ph idx="1"/>
          </p:nvPr>
        </p:nvSpPr>
        <p:spPr/>
        <p:txBody>
          <a:bodyPr/>
          <a:lstStyle/>
          <a:p>
            <a:r>
              <a:rPr lang="en-US" dirty="0"/>
              <a:t>“Our results suggest that patients should be advised that a better outcome would be likely with combination therapy with lithium plus valproate </a:t>
            </a:r>
            <a:r>
              <a:rPr lang="en-US" dirty="0" err="1"/>
              <a:t>semisodium</a:t>
            </a:r>
            <a:r>
              <a:rPr lang="en-US" dirty="0"/>
              <a:t> or lithium alone. Second, guidelines suggest that patients who have frequent relapses during treatment with lithium monotherapy could switch to valproate monotherapy.5 The results of BALANCE suggest that these patients would fare better if they changed to combination therapy.” </a:t>
            </a:r>
          </a:p>
        </p:txBody>
      </p:sp>
    </p:spTree>
    <p:extLst>
      <p:ext uri="{BB962C8B-B14F-4D97-AF65-F5344CB8AC3E}">
        <p14:creationId xmlns:p14="http://schemas.microsoft.com/office/powerpoint/2010/main" val="344042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B49F-1FD5-054C-8094-D01BB1F3955B}"/>
              </a:ext>
            </a:extLst>
          </p:cNvPr>
          <p:cNvSpPr>
            <a:spLocks noGrp="1"/>
          </p:cNvSpPr>
          <p:nvPr>
            <p:ph type="title"/>
          </p:nvPr>
        </p:nvSpPr>
        <p:spPr/>
        <p:txBody>
          <a:bodyPr/>
          <a:lstStyle/>
          <a:p>
            <a:r>
              <a:rPr lang="en-US" dirty="0"/>
              <a:t>Background and Application of study</a:t>
            </a:r>
          </a:p>
        </p:txBody>
      </p:sp>
      <p:sp>
        <p:nvSpPr>
          <p:cNvPr id="3" name="Content Placeholder 2">
            <a:extLst>
              <a:ext uri="{FF2B5EF4-FFF2-40B4-BE49-F238E27FC236}">
                <a16:creationId xmlns:a16="http://schemas.microsoft.com/office/drawing/2014/main" id="{726455E9-4914-DF45-A86C-C5475B0130D0}"/>
              </a:ext>
            </a:extLst>
          </p:cNvPr>
          <p:cNvSpPr>
            <a:spLocks noGrp="1"/>
          </p:cNvSpPr>
          <p:nvPr>
            <p:ph idx="1"/>
          </p:nvPr>
        </p:nvSpPr>
        <p:spPr>
          <a:xfrm>
            <a:off x="279918" y="1511559"/>
            <a:ext cx="9834466" cy="4516017"/>
          </a:xfrm>
        </p:spPr>
        <p:txBody>
          <a:bodyPr/>
          <a:lstStyle/>
          <a:p>
            <a:r>
              <a:rPr lang="en-US" sz="2400" dirty="0"/>
              <a:t>Lithium = standard maintenance tx w/ evidenced risk reduction of relapse &amp; suicide</a:t>
            </a:r>
          </a:p>
          <a:p>
            <a:pPr lvl="1"/>
            <a:r>
              <a:rPr lang="en-US" sz="2200" dirty="0"/>
              <a:t>Narrow therapeutic index </a:t>
            </a:r>
          </a:p>
          <a:p>
            <a:pPr lvl="1"/>
            <a:r>
              <a:rPr lang="en-US" sz="2200" dirty="0"/>
              <a:t>Suboptimum adherence 2/2 side effect profile </a:t>
            </a:r>
            <a:endParaRPr lang="en-US" sz="2400" dirty="0"/>
          </a:p>
          <a:p>
            <a:r>
              <a:rPr lang="en-US" sz="2400" dirty="0"/>
              <a:t>Noticeable outpatient uptrend of Valproate prescriptions vs downtrend of Lithium prescriptions </a:t>
            </a:r>
          </a:p>
          <a:p>
            <a:pPr lvl="1"/>
            <a:r>
              <a:rPr lang="en-US" sz="2200" dirty="0"/>
              <a:t>Yet many people do not respond to monotherapy </a:t>
            </a:r>
          </a:p>
          <a:p>
            <a:r>
              <a:rPr lang="en-US" sz="2400" dirty="0"/>
              <a:t>Clinical Question: Is </a:t>
            </a:r>
            <a:r>
              <a:rPr lang="en-US" sz="2400" dirty="0" err="1"/>
              <a:t>Li+VPA</a:t>
            </a:r>
            <a:r>
              <a:rPr lang="en-US" sz="2400" dirty="0"/>
              <a:t> combination better than monotherapy in the prevention of relapse in patients with Bipolar I disorder?  </a:t>
            </a:r>
          </a:p>
          <a:p>
            <a:pPr lvl="1"/>
            <a:endParaRPr lang="en-US" sz="2200" dirty="0"/>
          </a:p>
          <a:p>
            <a:endParaRPr lang="en-US" dirty="0"/>
          </a:p>
        </p:txBody>
      </p:sp>
    </p:spTree>
    <p:extLst>
      <p:ext uri="{BB962C8B-B14F-4D97-AF65-F5344CB8AC3E}">
        <p14:creationId xmlns:p14="http://schemas.microsoft.com/office/powerpoint/2010/main" val="190260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08707-EBCE-E94F-A788-723AAEC3AF34}"/>
              </a:ext>
            </a:extLst>
          </p:cNvPr>
          <p:cNvPicPr>
            <a:picLocks noChangeAspect="1"/>
          </p:cNvPicPr>
          <p:nvPr/>
        </p:nvPicPr>
        <p:blipFill>
          <a:blip r:embed="rId3"/>
          <a:stretch>
            <a:fillRect/>
          </a:stretch>
        </p:blipFill>
        <p:spPr>
          <a:xfrm>
            <a:off x="0" y="0"/>
            <a:ext cx="8632209" cy="6858000"/>
          </a:xfrm>
          <a:prstGeom prst="rect">
            <a:avLst/>
          </a:prstGeom>
        </p:spPr>
      </p:pic>
    </p:spTree>
    <p:extLst>
      <p:ext uri="{BB962C8B-B14F-4D97-AF65-F5344CB8AC3E}">
        <p14:creationId xmlns:p14="http://schemas.microsoft.com/office/powerpoint/2010/main" val="283440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B49F-1FD5-054C-8094-D01BB1F3955B}"/>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726455E9-4914-DF45-A86C-C5475B0130D0}"/>
              </a:ext>
            </a:extLst>
          </p:cNvPr>
          <p:cNvSpPr>
            <a:spLocks noGrp="1"/>
          </p:cNvSpPr>
          <p:nvPr>
            <p:ph idx="1"/>
          </p:nvPr>
        </p:nvSpPr>
        <p:spPr>
          <a:xfrm>
            <a:off x="279918" y="1511559"/>
            <a:ext cx="9834466" cy="4516017"/>
          </a:xfrm>
        </p:spPr>
        <p:txBody>
          <a:bodyPr>
            <a:normAutofit fontScale="92500" lnSpcReduction="20000"/>
          </a:bodyPr>
          <a:lstStyle/>
          <a:p>
            <a:r>
              <a:rPr lang="en-US" sz="2400" dirty="0"/>
              <a:t>“Randomized, open-label, three-group trial of maintenance therapy, w/ up to 24 months of follow-up”</a:t>
            </a:r>
          </a:p>
          <a:p>
            <a:r>
              <a:rPr lang="en-US" sz="2400" dirty="0"/>
              <a:t>Recruitment: May 2001- February 2007 </a:t>
            </a:r>
          </a:p>
          <a:p>
            <a:pPr lvl="1"/>
            <a:r>
              <a:rPr lang="en-US" sz="2200" dirty="0"/>
              <a:t>UK, USA, Italy, France @ 41 different clinical sites </a:t>
            </a:r>
          </a:p>
          <a:p>
            <a:r>
              <a:rPr lang="en-US" sz="2400" dirty="0"/>
              <a:t>Inclusion Criteria for initial “Run-in Phase” </a:t>
            </a:r>
          </a:p>
          <a:p>
            <a:pPr lvl="1"/>
            <a:r>
              <a:rPr lang="en-US" sz="2200" dirty="0"/>
              <a:t>16 </a:t>
            </a:r>
            <a:r>
              <a:rPr lang="en-US" sz="2200" dirty="0" err="1"/>
              <a:t>yo</a:t>
            </a:r>
            <a:r>
              <a:rPr lang="en-US" sz="2200" dirty="0"/>
              <a:t>, DSMIV Dx of Bipolar I DO </a:t>
            </a:r>
          </a:p>
          <a:p>
            <a:pPr lvl="1"/>
            <a:r>
              <a:rPr lang="en-US" sz="2200" dirty="0"/>
              <a:t>Written consent </a:t>
            </a:r>
          </a:p>
          <a:p>
            <a:pPr lvl="1"/>
            <a:r>
              <a:rPr lang="en-US" sz="2200" dirty="0"/>
              <a:t>Not in acute mood episode </a:t>
            </a:r>
          </a:p>
          <a:p>
            <a:pPr lvl="1"/>
            <a:r>
              <a:rPr lang="en-US" sz="2200" dirty="0"/>
              <a:t>Clinician decided indication for long-term maintenance </a:t>
            </a:r>
          </a:p>
          <a:p>
            <a:pPr lvl="1"/>
            <a:r>
              <a:rPr lang="en-US" sz="2200" dirty="0"/>
              <a:t>Clinician decided indication for combination therapy </a:t>
            </a:r>
          </a:p>
          <a:p>
            <a:pPr lvl="1"/>
            <a:r>
              <a:rPr lang="en-US" sz="2200" dirty="0"/>
              <a:t>No contraindications (e.g. pregnancy) </a:t>
            </a:r>
          </a:p>
          <a:p>
            <a:pPr lvl="1"/>
            <a:r>
              <a:rPr lang="en-US" sz="2200" dirty="0"/>
              <a:t>Resident in state of testing </a:t>
            </a:r>
          </a:p>
          <a:p>
            <a:endParaRPr lang="en-US" dirty="0"/>
          </a:p>
        </p:txBody>
      </p:sp>
    </p:spTree>
    <p:extLst>
      <p:ext uri="{BB962C8B-B14F-4D97-AF65-F5344CB8AC3E}">
        <p14:creationId xmlns:p14="http://schemas.microsoft.com/office/powerpoint/2010/main" val="425511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B49F-1FD5-054C-8094-D01BB1F3955B}"/>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726455E9-4914-DF45-A86C-C5475B0130D0}"/>
              </a:ext>
            </a:extLst>
          </p:cNvPr>
          <p:cNvSpPr>
            <a:spLocks noGrp="1"/>
          </p:cNvSpPr>
          <p:nvPr>
            <p:ph idx="1"/>
          </p:nvPr>
        </p:nvSpPr>
        <p:spPr>
          <a:xfrm>
            <a:off x="279918" y="1511559"/>
            <a:ext cx="9834466" cy="4516017"/>
          </a:xfrm>
        </p:spPr>
        <p:txBody>
          <a:bodyPr>
            <a:normAutofit fontScale="92500" lnSpcReduction="10000"/>
          </a:bodyPr>
          <a:lstStyle/>
          <a:p>
            <a:r>
              <a:rPr lang="en-US" sz="2800" dirty="0"/>
              <a:t>Active “Run-In” phase</a:t>
            </a:r>
          </a:p>
          <a:p>
            <a:pPr lvl="1"/>
            <a:r>
              <a:rPr lang="en-US" sz="2400" dirty="0"/>
              <a:t>4-8 weeks of combination tx, designed to establish participants included in randomization phase </a:t>
            </a:r>
          </a:p>
          <a:p>
            <a:pPr lvl="1"/>
            <a:r>
              <a:rPr lang="en-US" sz="2400" dirty="0"/>
              <a:t>Aimed to </a:t>
            </a:r>
          </a:p>
          <a:p>
            <a:pPr lvl="2"/>
            <a:r>
              <a:rPr lang="en-US" sz="1800" dirty="0"/>
              <a:t>ID participants with clear preference for tx -&gt; exclude from randomization </a:t>
            </a:r>
          </a:p>
          <a:p>
            <a:pPr lvl="3"/>
            <a:r>
              <a:rPr lang="en-US" sz="1600" dirty="0"/>
              <a:t>To minimize risk of performance and ascertainment biases</a:t>
            </a:r>
          </a:p>
          <a:p>
            <a:pPr lvl="2"/>
            <a:r>
              <a:rPr lang="en-US" sz="1800" dirty="0"/>
              <a:t>Establish [Li] of 0.4-1.0 </a:t>
            </a:r>
          </a:p>
          <a:p>
            <a:pPr lvl="2"/>
            <a:r>
              <a:rPr lang="en-US" sz="1800" dirty="0"/>
              <a:t>Establish VPA dosing of at least 750mg (goal of 1250mg) or [VPA] &gt;50 </a:t>
            </a:r>
          </a:p>
          <a:p>
            <a:pPr lvl="3"/>
            <a:r>
              <a:rPr lang="en-US" sz="1600" dirty="0"/>
              <a:t>OK to be at higher doses if already on previously </a:t>
            </a:r>
          </a:p>
          <a:p>
            <a:pPr lvl="3"/>
            <a:r>
              <a:rPr lang="en-US" sz="1600" dirty="0"/>
              <a:t>OK for lower doses if [VPA] &gt;50</a:t>
            </a:r>
          </a:p>
          <a:p>
            <a:pPr lvl="2"/>
            <a:r>
              <a:rPr lang="en-US" sz="1800" dirty="0"/>
              <a:t>Establish medication tolerance </a:t>
            </a:r>
          </a:p>
          <a:p>
            <a:pPr lvl="2"/>
            <a:r>
              <a:rPr lang="en-US" sz="1800" dirty="0"/>
              <a:t>Establish treatment adherence (goal of 70% as judged by clinician) </a:t>
            </a:r>
          </a:p>
          <a:p>
            <a:endParaRPr lang="en-US" dirty="0"/>
          </a:p>
        </p:txBody>
      </p:sp>
    </p:spTree>
    <p:extLst>
      <p:ext uri="{BB962C8B-B14F-4D97-AF65-F5344CB8AC3E}">
        <p14:creationId xmlns:p14="http://schemas.microsoft.com/office/powerpoint/2010/main" val="147999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B49F-1FD5-054C-8094-D01BB1F3955B}"/>
              </a:ext>
            </a:extLst>
          </p:cNvPr>
          <p:cNvSpPr>
            <a:spLocks noGrp="1"/>
          </p:cNvSpPr>
          <p:nvPr>
            <p:ph type="title"/>
          </p:nvPr>
        </p:nvSpPr>
        <p:spPr>
          <a:xfrm>
            <a:off x="170121" y="276445"/>
            <a:ext cx="8596668" cy="659219"/>
          </a:xfrm>
        </p:spPr>
        <p:txBody>
          <a:bodyPr/>
          <a:lstStyle/>
          <a:p>
            <a:r>
              <a:rPr lang="en-US" dirty="0"/>
              <a:t>Methods: Randomization</a:t>
            </a:r>
          </a:p>
        </p:txBody>
      </p:sp>
      <p:pic>
        <p:nvPicPr>
          <p:cNvPr id="7" name="Picture 6" descr="A close up of text on a white background&#10;&#10;Description automatically generated">
            <a:extLst>
              <a:ext uri="{FF2B5EF4-FFF2-40B4-BE49-F238E27FC236}">
                <a16:creationId xmlns:a16="http://schemas.microsoft.com/office/drawing/2014/main" id="{B89C4799-E841-7942-A488-397B118CBB42}"/>
              </a:ext>
            </a:extLst>
          </p:cNvPr>
          <p:cNvPicPr>
            <a:picLocks noChangeAspect="1"/>
          </p:cNvPicPr>
          <p:nvPr/>
        </p:nvPicPr>
        <p:blipFill>
          <a:blip r:embed="rId3"/>
          <a:stretch>
            <a:fillRect/>
          </a:stretch>
        </p:blipFill>
        <p:spPr>
          <a:xfrm>
            <a:off x="531305" y="1105786"/>
            <a:ext cx="4873408" cy="5752213"/>
          </a:xfrm>
          <a:prstGeom prst="rect">
            <a:avLst/>
          </a:prstGeom>
        </p:spPr>
      </p:pic>
      <p:pic>
        <p:nvPicPr>
          <p:cNvPr id="8" name="Picture 7">
            <a:extLst>
              <a:ext uri="{FF2B5EF4-FFF2-40B4-BE49-F238E27FC236}">
                <a16:creationId xmlns:a16="http://schemas.microsoft.com/office/drawing/2014/main" id="{E8305528-096C-CA46-B823-BFEE584A10D3}"/>
              </a:ext>
            </a:extLst>
          </p:cNvPr>
          <p:cNvPicPr>
            <a:picLocks noChangeAspect="1"/>
          </p:cNvPicPr>
          <p:nvPr/>
        </p:nvPicPr>
        <p:blipFill>
          <a:blip r:embed="rId4"/>
          <a:stretch>
            <a:fillRect/>
          </a:stretch>
        </p:blipFill>
        <p:spPr>
          <a:xfrm>
            <a:off x="5723367" y="1105786"/>
            <a:ext cx="5321300" cy="5752215"/>
          </a:xfrm>
          <a:prstGeom prst="rect">
            <a:avLst/>
          </a:prstGeom>
        </p:spPr>
      </p:pic>
    </p:spTree>
    <p:extLst>
      <p:ext uri="{BB962C8B-B14F-4D97-AF65-F5344CB8AC3E}">
        <p14:creationId xmlns:p14="http://schemas.microsoft.com/office/powerpoint/2010/main" val="270658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70DB-B08C-1142-A6D4-2BEB45885F86}"/>
              </a:ext>
            </a:extLst>
          </p:cNvPr>
          <p:cNvSpPr>
            <a:spLocks noGrp="1"/>
          </p:cNvSpPr>
          <p:nvPr>
            <p:ph type="title"/>
          </p:nvPr>
        </p:nvSpPr>
        <p:spPr>
          <a:xfrm>
            <a:off x="230766" y="65271"/>
            <a:ext cx="8596668" cy="751367"/>
          </a:xfrm>
        </p:spPr>
        <p:txBody>
          <a:bodyPr/>
          <a:lstStyle/>
          <a:p>
            <a:r>
              <a:rPr lang="en-US" dirty="0"/>
              <a:t>Methods: Randomization</a:t>
            </a:r>
          </a:p>
        </p:txBody>
      </p:sp>
      <p:sp>
        <p:nvSpPr>
          <p:cNvPr id="3" name="Content Placeholder 2">
            <a:extLst>
              <a:ext uri="{FF2B5EF4-FFF2-40B4-BE49-F238E27FC236}">
                <a16:creationId xmlns:a16="http://schemas.microsoft.com/office/drawing/2014/main" id="{464D3AA3-7AAF-8A42-A154-6ECA077FC758}"/>
              </a:ext>
            </a:extLst>
          </p:cNvPr>
          <p:cNvSpPr>
            <a:spLocks noGrp="1"/>
          </p:cNvSpPr>
          <p:nvPr>
            <p:ph idx="1"/>
          </p:nvPr>
        </p:nvSpPr>
        <p:spPr>
          <a:xfrm>
            <a:off x="230765" y="816639"/>
            <a:ext cx="10082815" cy="5520366"/>
          </a:xfrm>
        </p:spPr>
        <p:txBody>
          <a:bodyPr/>
          <a:lstStyle/>
          <a:p>
            <a:r>
              <a:rPr lang="en-US" sz="2800" dirty="0"/>
              <a:t>After “Run-In” randomized into </a:t>
            </a:r>
          </a:p>
          <a:p>
            <a:pPr lvl="1"/>
            <a:r>
              <a:rPr lang="en-US" sz="2400" dirty="0"/>
              <a:t>Continuation of combination therapy </a:t>
            </a:r>
          </a:p>
          <a:p>
            <a:pPr lvl="1"/>
            <a:r>
              <a:rPr lang="en-US" sz="2400" dirty="0"/>
              <a:t>Lithium monotherapy (VPA withdrawn slowly over four weeks to minimize relapse risk) </a:t>
            </a:r>
          </a:p>
          <a:p>
            <a:pPr lvl="1"/>
            <a:r>
              <a:rPr lang="en-US" sz="2400" dirty="0"/>
              <a:t>VPA monotherapy (Li withdrawn slowly over four weeks to minimize relapse risk) </a:t>
            </a:r>
          </a:p>
          <a:p>
            <a:r>
              <a:rPr lang="en-US" sz="2800" dirty="0"/>
              <a:t>Serum [Li] drawn at time of randomization </a:t>
            </a:r>
          </a:p>
          <a:p>
            <a:r>
              <a:rPr lang="en-US" sz="2800" dirty="0"/>
              <a:t>Patients followed for two years or until treatment failure </a:t>
            </a:r>
          </a:p>
          <a:p>
            <a:pPr lvl="1"/>
            <a:r>
              <a:rPr lang="en-US" sz="2400" dirty="0"/>
              <a:t>End of trial QoL questionnaire </a:t>
            </a:r>
          </a:p>
          <a:p>
            <a:pPr lvl="1"/>
            <a:endParaRPr lang="en-US" dirty="0"/>
          </a:p>
        </p:txBody>
      </p:sp>
    </p:spTree>
    <p:extLst>
      <p:ext uri="{BB962C8B-B14F-4D97-AF65-F5344CB8AC3E}">
        <p14:creationId xmlns:p14="http://schemas.microsoft.com/office/powerpoint/2010/main" val="114364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D3AA3-7AAF-8A42-A154-6ECA077FC758}"/>
              </a:ext>
            </a:extLst>
          </p:cNvPr>
          <p:cNvSpPr>
            <a:spLocks noGrp="1"/>
          </p:cNvSpPr>
          <p:nvPr>
            <p:ph idx="1"/>
          </p:nvPr>
        </p:nvSpPr>
        <p:spPr>
          <a:xfrm>
            <a:off x="191386" y="340242"/>
            <a:ext cx="10611293" cy="6517757"/>
          </a:xfrm>
        </p:spPr>
        <p:txBody>
          <a:bodyPr>
            <a:normAutofit fontScale="92500" lnSpcReduction="10000"/>
          </a:bodyPr>
          <a:lstStyle/>
          <a:p>
            <a:r>
              <a:rPr lang="en-US" sz="3000" dirty="0"/>
              <a:t>Primary Outcome </a:t>
            </a:r>
          </a:p>
          <a:p>
            <a:pPr lvl="1"/>
            <a:r>
              <a:rPr lang="en-US" sz="2400" dirty="0"/>
              <a:t>Time to new intervention for an emerging mood episode </a:t>
            </a:r>
          </a:p>
          <a:p>
            <a:pPr lvl="2"/>
            <a:r>
              <a:rPr lang="en-US" sz="2100" dirty="0"/>
              <a:t>Start of new medication </a:t>
            </a:r>
          </a:p>
          <a:p>
            <a:pPr lvl="2"/>
            <a:r>
              <a:rPr lang="en-US" sz="2100" dirty="0"/>
              <a:t>Increase in dosage of concurrent non-study medications </a:t>
            </a:r>
          </a:p>
          <a:p>
            <a:pPr lvl="2"/>
            <a:r>
              <a:rPr lang="en-US" sz="2100" dirty="0"/>
              <a:t>Restarting a previously discontinued concurrent medication</a:t>
            </a:r>
          </a:p>
          <a:p>
            <a:pPr lvl="2"/>
            <a:r>
              <a:rPr lang="en-US" sz="2100" dirty="0"/>
              <a:t>Increased investigational dosage for emergent mood episode </a:t>
            </a:r>
          </a:p>
          <a:p>
            <a:pPr lvl="2"/>
            <a:r>
              <a:rPr lang="en-US" sz="2100" dirty="0"/>
              <a:t>Hospital admission</a:t>
            </a:r>
          </a:p>
          <a:p>
            <a:r>
              <a:rPr lang="en-US" sz="2800" dirty="0"/>
              <a:t>Secondary Outcomes</a:t>
            </a:r>
          </a:p>
          <a:p>
            <a:pPr lvl="1"/>
            <a:r>
              <a:rPr lang="en-US" sz="2400" dirty="0"/>
              <a:t>Time to new intervention for MDE/Manic episode </a:t>
            </a:r>
          </a:p>
          <a:p>
            <a:pPr lvl="1"/>
            <a:r>
              <a:rPr lang="en-US" sz="2400" dirty="0"/>
              <a:t>Global assessment of functioning</a:t>
            </a:r>
          </a:p>
          <a:p>
            <a:pPr lvl="1"/>
            <a:r>
              <a:rPr lang="en-US" sz="2400" dirty="0"/>
              <a:t>DSH (episodes of deliberate self-harm) </a:t>
            </a:r>
          </a:p>
          <a:p>
            <a:pPr lvl="1"/>
            <a:r>
              <a:rPr lang="en-US" sz="2400" dirty="0"/>
              <a:t>QD-5D (quality of life questionnaire) </a:t>
            </a:r>
          </a:p>
          <a:p>
            <a:pPr lvl="1"/>
            <a:r>
              <a:rPr lang="en-US" sz="2400" dirty="0"/>
              <a:t>Serious AE and pt reported AE</a:t>
            </a:r>
          </a:p>
          <a:p>
            <a:pPr lvl="1"/>
            <a:r>
              <a:rPr lang="en-US" sz="2400" dirty="0"/>
              <a:t>Withdrawal from treatment </a:t>
            </a:r>
          </a:p>
          <a:p>
            <a:pPr lvl="1"/>
            <a:r>
              <a:rPr lang="en-US" sz="2400" dirty="0"/>
              <a:t>Adherence to treatment estimated by investigator </a:t>
            </a:r>
          </a:p>
          <a:p>
            <a:pPr lvl="1"/>
            <a:endParaRPr lang="en-US" dirty="0"/>
          </a:p>
        </p:txBody>
      </p:sp>
    </p:spTree>
    <p:extLst>
      <p:ext uri="{BB962C8B-B14F-4D97-AF65-F5344CB8AC3E}">
        <p14:creationId xmlns:p14="http://schemas.microsoft.com/office/powerpoint/2010/main" val="27231469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1478</Words>
  <Application>Microsoft Macintosh PowerPoint</Application>
  <PresentationFormat>Widescreen</PresentationFormat>
  <Paragraphs>186</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Journal Club August 23,2020 BALANCE Trial </vt:lpstr>
      <vt:lpstr>Why this paper </vt:lpstr>
      <vt:lpstr>Background and Application of study</vt:lpstr>
      <vt:lpstr>PowerPoint Presentation</vt:lpstr>
      <vt:lpstr>Methods</vt:lpstr>
      <vt:lpstr>Methods</vt:lpstr>
      <vt:lpstr>Methods: Randomization</vt:lpstr>
      <vt:lpstr>Methods: Randomization</vt:lpstr>
      <vt:lpstr>PowerPoint Presentation</vt:lpstr>
      <vt:lpstr>Statistical Models</vt:lpstr>
      <vt:lpstr>PowerPoint Presentation</vt:lpstr>
      <vt:lpstr>Results</vt:lpstr>
      <vt:lpstr>PowerPoint Presentation</vt:lpstr>
      <vt:lpstr>Significant Side Effects </vt:lpstr>
      <vt:lpstr>PowerPoint Presentation</vt:lpstr>
      <vt:lpstr>PowerPoint Presentation</vt:lpstr>
      <vt:lpstr>PowerPoint Presentation</vt:lpstr>
      <vt:lpstr>PowerPoint Presentation</vt:lpstr>
      <vt:lpstr>PowerPoint Presentation</vt:lpstr>
      <vt:lpstr>Discussion</vt:lpstr>
      <vt:lpstr>Study Weaknesses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August 23,2020 BALANCE Trial </dc:title>
  <dc:creator>Microsoft Office User</dc:creator>
  <cp:lastModifiedBy>Microsoft Office User</cp:lastModifiedBy>
  <cp:revision>5</cp:revision>
  <dcterms:created xsi:type="dcterms:W3CDTF">2020-08-23T18:21:02Z</dcterms:created>
  <dcterms:modified xsi:type="dcterms:W3CDTF">2020-08-23T21:25:48Z</dcterms:modified>
</cp:coreProperties>
</file>